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94" r:id="rId4"/>
    <p:sldId id="296" r:id="rId5"/>
    <p:sldId id="297" r:id="rId6"/>
    <p:sldId id="298" r:id="rId7"/>
    <p:sldId id="299" r:id="rId8"/>
    <p:sldId id="300" r:id="rId9"/>
    <p:sldId id="325" r:id="rId10"/>
    <p:sldId id="302" r:id="rId11"/>
    <p:sldId id="303" r:id="rId12"/>
    <p:sldId id="304" r:id="rId13"/>
    <p:sldId id="305" r:id="rId14"/>
    <p:sldId id="306" r:id="rId15"/>
    <p:sldId id="307" r:id="rId16"/>
    <p:sldId id="308" r:id="rId17"/>
    <p:sldId id="310" r:id="rId18"/>
    <p:sldId id="311" r:id="rId19"/>
    <p:sldId id="312" r:id="rId20"/>
    <p:sldId id="313" r:id="rId21"/>
    <p:sldId id="314" r:id="rId22"/>
    <p:sldId id="315" r:id="rId23"/>
    <p:sldId id="316" r:id="rId24"/>
    <p:sldId id="317" r:id="rId25"/>
    <p:sldId id="318" r:id="rId26"/>
    <p:sldId id="319" r:id="rId27"/>
    <p:sldId id="320" r:id="rId28"/>
    <p:sldId id="321" r:id="rId29"/>
    <p:sldId id="322" r:id="rId30"/>
    <p:sldId id="323" r:id="rId31"/>
    <p:sldId id="324" r:id="rId32"/>
    <p:sldId id="326" r:id="rId33"/>
    <p:sldId id="327" r:id="rId34"/>
    <p:sldId id="328" r:id="rId35"/>
    <p:sldId id="329" r:id="rId36"/>
    <p:sldId id="330" r:id="rId37"/>
    <p:sldId id="346" r:id="rId38"/>
    <p:sldId id="347" r:id="rId39"/>
    <p:sldId id="348" r:id="rId40"/>
    <p:sldId id="349" r:id="rId41"/>
    <p:sldId id="350" r:id="rId42"/>
    <p:sldId id="331" r:id="rId43"/>
    <p:sldId id="332" r:id="rId44"/>
    <p:sldId id="333" r:id="rId45"/>
    <p:sldId id="334" r:id="rId46"/>
    <p:sldId id="335" r:id="rId47"/>
    <p:sldId id="336" r:id="rId48"/>
    <p:sldId id="337" r:id="rId49"/>
    <p:sldId id="338" r:id="rId50"/>
    <p:sldId id="339" r:id="rId51"/>
    <p:sldId id="340" r:id="rId52"/>
    <p:sldId id="341" r:id="rId53"/>
    <p:sldId id="342" r:id="rId54"/>
    <p:sldId id="343" r:id="rId55"/>
    <p:sldId id="344" r:id="rId56"/>
    <p:sldId id="345" r:id="rId57"/>
    <p:sldId id="351" r:id="rId58"/>
    <p:sldId id="352" r:id="rId59"/>
    <p:sldId id="270"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08" d="100"/>
          <a:sy n="108" d="100"/>
        </p:scale>
        <p:origin x="156" y="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ru-RU"/>
              <a:t>Образец заголовка</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4509A250-FF31-4206-8172-F9D3106AACB1}" type="datetimeFigureOut">
              <a:rPr lang="en-US" dirty="0"/>
              <a:t>11/26/2022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ru-RU"/>
              <a:t>Образец заголовка</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4" name="Date Placeholder 3"/>
          <p:cNvSpPr>
            <a:spLocks noGrp="1"/>
          </p:cNvSpPr>
          <p:nvPr>
            <p:ph type="dt" sz="half" idx="10"/>
          </p:nvPr>
        </p:nvSpPr>
        <p:spPr/>
        <p:txBody>
          <a:bodyPr/>
          <a:lstStyle/>
          <a:p>
            <a:fld id="{4509A250-FF31-4206-8172-F9D3106AACB1}" type="datetimeFigureOut">
              <a:rPr lang="en-US" dirty="0"/>
              <a:t>11/26/2022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ru-RU"/>
              <a:t>Образец заголовка</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4" name="Date Placeholder 3"/>
          <p:cNvSpPr>
            <a:spLocks noGrp="1"/>
          </p:cNvSpPr>
          <p:nvPr>
            <p:ph type="dt" sz="half" idx="10"/>
          </p:nvPr>
        </p:nvSpPr>
        <p:spPr/>
        <p:txBody>
          <a:bodyPr/>
          <a:lstStyle/>
          <a:p>
            <a:fld id="{4509A250-FF31-4206-8172-F9D3106AACB1}" type="datetimeFigureOut">
              <a:rPr lang="en-US" dirty="0"/>
              <a:t>11/26/2022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ru-RU"/>
              <a:t>Образец заголовка</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4509A250-FF31-4206-8172-F9D3106AACB1}" type="datetimeFigureOut">
              <a:rPr lang="en-US" dirty="0"/>
              <a:t>11/26/2022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Три колонк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ru-RU"/>
              <a:t>Образец заголовка</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11/26/2022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Столбец с тремя рисункам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ru-RU"/>
              <a:t>Образец заголовка</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11/26/2022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nchor="t" anchorCtr="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ru-RU"/>
              <a:t>Образец заголовка</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9796027F-7875-4030-9381-8BD8C4F21935}" type="datetimeFigureOut">
              <a:rPr lang="en-US" dirty="0"/>
              <a:t>11/26/2022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ru-RU"/>
              <a:t>Образец заголовка</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9796027F-7875-4030-9381-8BD8C4F21935}" type="datetimeFigureOut">
              <a:rPr lang="en-US" dirty="0"/>
              <a:t>11/26/2022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11/26/2022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a:t>Образец заголовка</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11/26/2022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11/26/2022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11/26/2022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ru-RU"/>
              <a:t>Образец заголовка</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7" name="Date Placeholder 4"/>
          <p:cNvSpPr>
            <a:spLocks noGrp="1"/>
          </p:cNvSpPr>
          <p:nvPr>
            <p:ph type="dt" sz="half" idx="10"/>
          </p:nvPr>
        </p:nvSpPr>
        <p:spPr/>
        <p:txBody>
          <a:bodyPr/>
          <a:lstStyle/>
          <a:p>
            <a:fld id="{4509A250-FF31-4206-8172-F9D3106AACB1}" type="datetimeFigureOut">
              <a:rPr lang="en-US" dirty="0"/>
              <a:t>11/26/2022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4509A250-FF31-4206-8172-F9D3106AACB1}" type="datetimeFigureOut">
              <a:rPr lang="en-US" dirty="0"/>
              <a:t>11/26/2022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ru-RU"/>
              <a:t>Образец заголовка</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11/26/2022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hyperlink" Target="https://obrazovaka.ru/istoriya/vizantiyskaya-imperiya-stolica-sobytiya.html" TargetMode="Externa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2132407" y="136252"/>
            <a:ext cx="797639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algn="ctr" eaLnBrk="1" hangingPunct="1">
              <a:defRPr/>
            </a:pPr>
            <a:r>
              <a:rPr lang="ru-RU" altLang="ru-RU" sz="2000" b="1" dirty="0">
                <a:ea typeface="Tahoma" panose="020B0604030504040204" pitchFamily="34" charset="0"/>
                <a:cs typeface="Tahoma" panose="020B0604030504040204" pitchFamily="34" charset="0"/>
              </a:rPr>
              <a:t>Донской Государственный Технический Университет.</a:t>
            </a:r>
          </a:p>
          <a:p>
            <a:pPr algn="ctr" eaLnBrk="1" hangingPunct="1">
              <a:defRPr/>
            </a:pPr>
            <a:r>
              <a:rPr lang="ru-RU" altLang="ru-RU" sz="2000" b="1" dirty="0">
                <a:ea typeface="Tahoma" panose="020B0604030504040204" pitchFamily="34" charset="0"/>
                <a:cs typeface="Tahoma" panose="020B0604030504040204" pitchFamily="34" charset="0"/>
              </a:rPr>
              <a:t>Факультет: Информатика и вычислительная техника.</a:t>
            </a:r>
          </a:p>
          <a:p>
            <a:pPr algn="ctr" eaLnBrk="1" hangingPunct="1">
              <a:defRPr/>
            </a:pPr>
            <a:r>
              <a:rPr lang="ru-RU" altLang="ru-RU" sz="2000" b="1" dirty="0">
                <a:ea typeface="Tahoma" panose="020B0604030504040204" pitchFamily="34" charset="0"/>
                <a:cs typeface="Tahoma" panose="020B0604030504040204" pitchFamily="34" charset="0"/>
              </a:rPr>
              <a:t>Предмет: история (история России, всеобщая история)</a:t>
            </a:r>
          </a:p>
        </p:txBody>
      </p:sp>
      <p:sp>
        <p:nvSpPr>
          <p:cNvPr id="6" name="Прямоугольник 5"/>
          <p:cNvSpPr/>
          <p:nvPr/>
        </p:nvSpPr>
        <p:spPr>
          <a:xfrm>
            <a:off x="1548602" y="2256352"/>
            <a:ext cx="9143999" cy="430887"/>
          </a:xfrm>
          <a:prstGeom prst="rect">
            <a:avLst/>
          </a:prstGeom>
        </p:spPr>
        <p:txBody>
          <a:bodyPr wrap="square">
            <a:spAutoFit/>
          </a:bodyPr>
          <a:lstStyle/>
          <a:p>
            <a:pPr algn="ctr" eaLnBrk="1" hangingPunct="1">
              <a:defRPr/>
            </a:pPr>
            <a:r>
              <a:rPr lang="ru-RU" altLang="ru-RU" sz="2200" b="1" dirty="0">
                <a:latin typeface="Tahoma" panose="020B0604030504040204" pitchFamily="34" charset="0"/>
                <a:ea typeface="Tahoma" panose="020B0604030504040204" pitchFamily="34" charset="0"/>
                <a:cs typeface="Tahoma" panose="020B0604030504040204" pitchFamily="34" charset="0"/>
              </a:rPr>
              <a:t>Презентация по темам:</a:t>
            </a:r>
            <a:endParaRPr lang="ru-RU" sz="2200" dirty="0">
              <a:latin typeface="Tahoma" panose="020B0604030504040204" pitchFamily="34" charset="0"/>
              <a:ea typeface="Tahoma" panose="020B0604030504040204" pitchFamily="34" charset="0"/>
              <a:cs typeface="Tahoma" panose="020B0604030504040204" pitchFamily="34" charset="0"/>
            </a:endParaRPr>
          </a:p>
        </p:txBody>
      </p:sp>
      <p:sp>
        <p:nvSpPr>
          <p:cNvPr id="7" name="Прямоугольник 2"/>
          <p:cNvSpPr>
            <a:spLocks noChangeArrowheads="1"/>
          </p:cNvSpPr>
          <p:nvPr/>
        </p:nvSpPr>
        <p:spPr bwMode="auto">
          <a:xfrm>
            <a:off x="1264047" y="2687239"/>
            <a:ext cx="9663905"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8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hlink"/>
              </a:buClr>
              <a:buFont typeface="Wingdings" panose="05000000000000000000" pitchFamily="2" charset="2"/>
              <a:buChar char="§"/>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har char="–"/>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cs typeface="Arial" panose="020B0604020202020204" pitchFamily="34" charset="0"/>
              </a:defRPr>
            </a:lvl9pPr>
          </a:lstStyle>
          <a:p>
            <a:pPr algn="ctr">
              <a:lnSpc>
                <a:spcPct val="80000"/>
              </a:lnSpc>
              <a:spcBef>
                <a:spcPct val="0"/>
              </a:spcBef>
              <a:buClrTx/>
              <a:buSzTx/>
              <a:buNone/>
            </a:pPr>
            <a:r>
              <a:rPr lang="ru-RU" sz="1800" b="1" dirty="0">
                <a:effectLst/>
                <a:latin typeface="Times New Roman" panose="02020603050405020304" pitchFamily="18" charset="0"/>
                <a:ea typeface="Calibri" panose="020F0502020204030204" pitchFamily="34" charset="0"/>
              </a:rPr>
              <a:t>Становление Древнерусской государственности (</a:t>
            </a:r>
            <a:r>
              <a:rPr lang="en-US" sz="1800" b="1" dirty="0">
                <a:effectLst/>
                <a:latin typeface="Times New Roman" panose="02020603050405020304" pitchFamily="18" charset="0"/>
                <a:ea typeface="Calibri" panose="020F0502020204030204" pitchFamily="34" charset="0"/>
              </a:rPr>
              <a:t>IX</a:t>
            </a:r>
            <a:r>
              <a:rPr lang="ru-RU" sz="1800" b="1" dirty="0">
                <a:effectLst/>
                <a:latin typeface="Times New Roman" panose="02020603050405020304" pitchFamily="18" charset="0"/>
                <a:ea typeface="Calibri" panose="020F0502020204030204" pitchFamily="34" charset="0"/>
              </a:rPr>
              <a:t> – </a:t>
            </a:r>
            <a:r>
              <a:rPr lang="en-US" sz="1800" b="1" dirty="0">
                <a:effectLst/>
                <a:latin typeface="Times New Roman" panose="02020603050405020304" pitchFamily="18" charset="0"/>
                <a:ea typeface="Calibri" panose="020F0502020204030204" pitchFamily="34" charset="0"/>
              </a:rPr>
              <a:t>XI</a:t>
            </a:r>
            <a:r>
              <a:rPr lang="ru-RU" sz="1800" b="1" dirty="0">
                <a:effectLst/>
                <a:latin typeface="Times New Roman" panose="02020603050405020304" pitchFamily="18" charset="0"/>
                <a:ea typeface="Calibri" panose="020F0502020204030204" pitchFamily="34" charset="0"/>
              </a:rPr>
              <a:t> вв.). Франкское общество и государство, Византия, Арабы и ислам. (Раннее средневековье)</a:t>
            </a:r>
            <a:endParaRPr lang="ru-RU" altLang="ru-RU" b="1" dirty="0">
              <a:ea typeface="Tahoma" panose="020B0604030504040204" pitchFamily="34" charset="0"/>
              <a:cs typeface="Tahoma" panose="020B0604030504040204" pitchFamily="34" charset="0"/>
            </a:endParaRPr>
          </a:p>
        </p:txBody>
      </p:sp>
      <p:sp>
        <p:nvSpPr>
          <p:cNvPr id="10" name="TextBox 6"/>
          <p:cNvSpPr txBox="1"/>
          <p:nvPr/>
        </p:nvSpPr>
        <p:spPr>
          <a:xfrm>
            <a:off x="7258640" y="3705980"/>
            <a:ext cx="4532720" cy="2031325"/>
          </a:xfrm>
          <a:prstGeom prst="rect">
            <a:avLst/>
          </a:prstGeom>
        </p:spPr>
        <p:txBody>
          <a:bodyPr wrap="square" lIns="0" tIns="0" rIns="0" bIns="0" rtlCol="0" anchor="t">
            <a:spAutoFit/>
          </a:bodyPr>
          <a:lstStyle/>
          <a:p>
            <a:pPr algn="r">
              <a:spcBef>
                <a:spcPct val="0"/>
              </a:spcBef>
            </a:pPr>
            <a:r>
              <a:rPr lang="en-US" sz="2200" dirty="0" err="1">
                <a:latin typeface="Tahoma" panose="020B0604030504040204" pitchFamily="34" charset="0"/>
                <a:ea typeface="Tahoma" panose="020B0604030504040204" pitchFamily="34" charset="0"/>
                <a:cs typeface="Tahoma" panose="020B0604030504040204" pitchFamily="34" charset="0"/>
              </a:rPr>
              <a:t>Выполнили</a:t>
            </a:r>
            <a:r>
              <a:rPr lang="en-US" sz="2200" dirty="0">
                <a:latin typeface="Tahoma" panose="020B0604030504040204" pitchFamily="34" charset="0"/>
                <a:ea typeface="Tahoma" panose="020B0604030504040204" pitchFamily="34" charset="0"/>
                <a:cs typeface="Tahoma" panose="020B0604030504040204" pitchFamily="34" charset="0"/>
              </a:rPr>
              <a:t>:</a:t>
            </a:r>
          </a:p>
          <a:p>
            <a:pPr algn="r">
              <a:spcBef>
                <a:spcPct val="0"/>
              </a:spcBef>
            </a:pPr>
            <a:r>
              <a:rPr lang="en-US" sz="2200" dirty="0" err="1">
                <a:latin typeface="Tahoma" panose="020B0604030504040204" pitchFamily="34" charset="0"/>
                <a:ea typeface="Tahoma" panose="020B0604030504040204" pitchFamily="34" charset="0"/>
                <a:cs typeface="Tahoma" panose="020B0604030504040204" pitchFamily="34" charset="0"/>
              </a:rPr>
              <a:t>Заболотный</a:t>
            </a:r>
            <a:r>
              <a:rPr lang="en-US" sz="2200" dirty="0">
                <a:latin typeface="Tahoma" panose="020B0604030504040204" pitchFamily="34" charset="0"/>
                <a:ea typeface="Tahoma" panose="020B0604030504040204" pitchFamily="34" charset="0"/>
                <a:cs typeface="Tahoma" panose="020B0604030504040204" pitchFamily="34" charset="0"/>
              </a:rPr>
              <a:t> И.А.</a:t>
            </a:r>
          </a:p>
          <a:p>
            <a:pPr algn="r">
              <a:spcBef>
                <a:spcPct val="0"/>
              </a:spcBef>
            </a:pPr>
            <a:r>
              <a:rPr lang="en-US" sz="2200" dirty="0">
                <a:latin typeface="Tahoma" panose="020B0604030504040204" pitchFamily="34" charset="0"/>
                <a:ea typeface="Tahoma" panose="020B0604030504040204" pitchFamily="34" charset="0"/>
                <a:cs typeface="Tahoma" panose="020B0604030504040204" pitchFamily="34" charset="0"/>
              </a:rPr>
              <a:t>Котелевец К.А.</a:t>
            </a:r>
            <a:endParaRPr lang="ru-RU" sz="2200" dirty="0">
              <a:latin typeface="Tahoma" panose="020B0604030504040204" pitchFamily="34" charset="0"/>
              <a:ea typeface="Tahoma" panose="020B0604030504040204" pitchFamily="34" charset="0"/>
              <a:cs typeface="Tahoma" panose="020B0604030504040204" pitchFamily="34" charset="0"/>
            </a:endParaRPr>
          </a:p>
          <a:p>
            <a:pPr algn="r">
              <a:spcBef>
                <a:spcPct val="0"/>
              </a:spcBef>
            </a:pPr>
            <a:endParaRPr lang="en-US" sz="2200" dirty="0">
              <a:latin typeface="Tahoma" panose="020B0604030504040204" pitchFamily="34" charset="0"/>
              <a:ea typeface="Tahoma" panose="020B0604030504040204" pitchFamily="34" charset="0"/>
              <a:cs typeface="Tahoma" panose="020B0604030504040204" pitchFamily="34" charset="0"/>
            </a:endParaRPr>
          </a:p>
          <a:p>
            <a:pPr algn="r">
              <a:spcBef>
                <a:spcPct val="0"/>
              </a:spcBef>
            </a:pPr>
            <a:r>
              <a:rPr lang="en-US" sz="2200" dirty="0" err="1">
                <a:latin typeface="Tahoma" panose="020B0604030504040204" pitchFamily="34" charset="0"/>
                <a:ea typeface="Tahoma" panose="020B0604030504040204" pitchFamily="34" charset="0"/>
                <a:cs typeface="Tahoma" panose="020B0604030504040204" pitchFamily="34" charset="0"/>
              </a:rPr>
              <a:t>Проверил</a:t>
            </a:r>
            <a:r>
              <a:rPr lang="en-US" sz="2200" dirty="0">
                <a:latin typeface="Tahoma" panose="020B0604030504040204" pitchFamily="34" charset="0"/>
                <a:ea typeface="Tahoma" panose="020B0604030504040204" pitchFamily="34" charset="0"/>
                <a:cs typeface="Tahoma" panose="020B0604030504040204" pitchFamily="34" charset="0"/>
              </a:rPr>
              <a:t>:</a:t>
            </a:r>
          </a:p>
          <a:p>
            <a:pPr algn="r">
              <a:spcBef>
                <a:spcPct val="0"/>
              </a:spcBef>
            </a:pPr>
            <a:r>
              <a:rPr lang="en-US" sz="2200" dirty="0" err="1">
                <a:latin typeface="Tahoma" panose="020B0604030504040204" pitchFamily="34" charset="0"/>
                <a:ea typeface="Tahoma" panose="020B0604030504040204" pitchFamily="34" charset="0"/>
                <a:cs typeface="Tahoma" panose="020B0604030504040204" pitchFamily="34" charset="0"/>
              </a:rPr>
              <a:t>Воскобойников</a:t>
            </a:r>
            <a:r>
              <a:rPr lang="en-US" sz="2200" dirty="0">
                <a:latin typeface="Tahoma" panose="020B0604030504040204" pitchFamily="34" charset="0"/>
                <a:ea typeface="Tahoma" panose="020B0604030504040204" pitchFamily="34" charset="0"/>
                <a:cs typeface="Tahoma" panose="020B0604030504040204" pitchFamily="34" charset="0"/>
              </a:rPr>
              <a:t> С. Г.</a:t>
            </a:r>
          </a:p>
        </p:txBody>
      </p:sp>
      <p:sp>
        <p:nvSpPr>
          <p:cNvPr id="11" name="TextBox 7"/>
          <p:cNvSpPr txBox="1"/>
          <p:nvPr/>
        </p:nvSpPr>
        <p:spPr>
          <a:xfrm>
            <a:off x="4580256" y="6087930"/>
            <a:ext cx="3080695" cy="677108"/>
          </a:xfrm>
          <a:prstGeom prst="rect">
            <a:avLst/>
          </a:prstGeom>
        </p:spPr>
        <p:txBody>
          <a:bodyPr lIns="0" tIns="0" rIns="0" bIns="0" rtlCol="0" anchor="t">
            <a:spAutoFit/>
          </a:bodyPr>
          <a:lstStyle/>
          <a:p>
            <a:pPr algn="ctr">
              <a:spcBef>
                <a:spcPct val="0"/>
              </a:spcBef>
            </a:pPr>
            <a:r>
              <a:rPr lang="en-US" sz="2200" dirty="0" err="1">
                <a:latin typeface="Tahoma" panose="020B0604030504040204" pitchFamily="34" charset="0"/>
                <a:ea typeface="Tahoma" panose="020B0604030504040204" pitchFamily="34" charset="0"/>
                <a:cs typeface="Tahoma" panose="020B0604030504040204" pitchFamily="34" charset="0"/>
              </a:rPr>
              <a:t>Ростов-на-Дону</a:t>
            </a:r>
            <a:endParaRPr lang="en-US" sz="2200" dirty="0">
              <a:latin typeface="Tahoma" panose="020B0604030504040204" pitchFamily="34" charset="0"/>
              <a:ea typeface="Tahoma" panose="020B0604030504040204" pitchFamily="34" charset="0"/>
              <a:cs typeface="Tahoma" panose="020B0604030504040204" pitchFamily="34" charset="0"/>
            </a:endParaRPr>
          </a:p>
          <a:p>
            <a:pPr algn="ctr">
              <a:spcBef>
                <a:spcPct val="0"/>
              </a:spcBef>
            </a:pPr>
            <a:r>
              <a:rPr lang="en-US" sz="2200" dirty="0">
                <a:latin typeface="Tahoma" panose="020B0604030504040204" pitchFamily="34" charset="0"/>
                <a:ea typeface="Tahoma" panose="020B0604030504040204" pitchFamily="34" charset="0"/>
                <a:cs typeface="Tahoma" panose="020B0604030504040204" pitchFamily="34" charset="0"/>
              </a:rPr>
              <a:t>2022</a:t>
            </a:r>
          </a:p>
        </p:txBody>
      </p:sp>
    </p:spTree>
    <p:extLst>
      <p:ext uri="{BB962C8B-B14F-4D97-AF65-F5344CB8AC3E}">
        <p14:creationId xmlns:p14="http://schemas.microsoft.com/office/powerpoint/2010/main" val="3824123466"/>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en-US" sz="2400" dirty="0"/>
              <a:t>9</a:t>
            </a:r>
            <a:endParaRPr lang="ru-RU" sz="2400" dirty="0"/>
          </a:p>
        </p:txBody>
      </p:sp>
      <p:sp>
        <p:nvSpPr>
          <p:cNvPr id="6" name="TextBox 5">
            <a:extLst>
              <a:ext uri="{FF2B5EF4-FFF2-40B4-BE49-F238E27FC236}">
                <a16:creationId xmlns:a16="http://schemas.microsoft.com/office/drawing/2014/main" id="{585D3F43-9D68-F2F5-EDE9-A4A07B28CE56}"/>
              </a:ext>
            </a:extLst>
          </p:cNvPr>
          <p:cNvSpPr txBox="1"/>
          <p:nvPr/>
        </p:nvSpPr>
        <p:spPr>
          <a:xfrm>
            <a:off x="0" y="322384"/>
            <a:ext cx="10615246" cy="461665"/>
          </a:xfrm>
          <a:prstGeom prst="rect">
            <a:avLst/>
          </a:prstGeom>
          <a:noFill/>
        </p:spPr>
        <p:txBody>
          <a:bodyPr wrap="square">
            <a:spAutoFit/>
          </a:bodyPr>
          <a:lstStyle/>
          <a:p>
            <a:pPr lvl="0" algn="ct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Система сюзеренитета – вассалитета </a:t>
            </a:r>
            <a:endPar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3020C797-0145-2E5F-E6CF-DC701192160E}"/>
              </a:ext>
            </a:extLst>
          </p:cNvPr>
          <p:cNvSpPr txBox="1"/>
          <p:nvPr/>
        </p:nvSpPr>
        <p:spPr>
          <a:xfrm>
            <a:off x="133839" y="1057193"/>
            <a:ext cx="7079761" cy="5375892"/>
          </a:xfrm>
          <a:prstGeom prst="rect">
            <a:avLst/>
          </a:prstGeom>
          <a:noFill/>
        </p:spPr>
        <p:txBody>
          <a:bodyPr wrap="square">
            <a:spAutoFit/>
          </a:bodyPr>
          <a:lstStyle/>
          <a:p>
            <a:pPr algn="just"/>
            <a:r>
              <a:rPr lang="ru-RU" sz="2000" dirty="0">
                <a:latin typeface="Century Gothic" panose="020B0502020202020204" pitchFamily="34" charset="0"/>
                <a:ea typeface="Tahoma" panose="020B0604030504040204" pitchFamily="34" charset="0"/>
                <a:cs typeface="Tahoma" panose="020B0604030504040204" pitchFamily="34" charset="0"/>
              </a:rPr>
              <a:t>Большинство свободных </a:t>
            </a:r>
            <a:r>
              <a:rPr lang="ru-RU" sz="2000" dirty="0" err="1">
                <a:latin typeface="Century Gothic" panose="020B0502020202020204" pitchFamily="34" charset="0"/>
                <a:ea typeface="Tahoma" panose="020B0604030504040204" pitchFamily="34" charset="0"/>
                <a:cs typeface="Tahoma" panose="020B0604030504040204" pitchFamily="34" charset="0"/>
              </a:rPr>
              <a:t>аллодистов</a:t>
            </a:r>
            <a:r>
              <a:rPr lang="ru-RU" sz="2000" dirty="0">
                <a:latin typeface="Century Gothic" panose="020B0502020202020204" pitchFamily="34" charset="0"/>
                <a:ea typeface="Tahoma" panose="020B0604030504040204" pitchFamily="34" charset="0"/>
                <a:cs typeface="Tahoma" panose="020B0604030504040204" pitchFamily="34" charset="0"/>
              </a:rPr>
              <a:t> и их земель перешло под власть знати; ведущим типом хозяйства стала крупная вотчина с доменом; в господствующем классе распространилась система вассалитета. </a:t>
            </a:r>
          </a:p>
          <a:p>
            <a:pPr algn="just"/>
            <a:endParaRPr lang="ru-RU" sz="2000" dirty="0">
              <a:latin typeface="Century Gothic" panose="020B0502020202020204" pitchFamily="34" charset="0"/>
              <a:ea typeface="Tahoma" panose="020B0604030504040204" pitchFamily="34" charset="0"/>
              <a:cs typeface="Tahoma" panose="020B0604030504040204" pitchFamily="34" charset="0"/>
            </a:endParaRPr>
          </a:p>
          <a:p>
            <a:pPr algn="just"/>
            <a:r>
              <a:rPr lang="ru-RU" sz="2000" dirty="0">
                <a:latin typeface="Century Gothic" panose="020B0502020202020204" pitchFamily="34" charset="0"/>
                <a:ea typeface="Tahoma" panose="020B0604030504040204" pitchFamily="34" charset="0"/>
                <a:cs typeface="Tahoma" panose="020B0604030504040204" pitchFamily="34" charset="0"/>
              </a:rPr>
              <a:t>В 818—820 годах были изданы указы, прикрепившие всех плательщиков податей к земле, т. е. лишившие их права свободного перехода с одного участка на другой. Каролинги приказывали крестьянам судиться у крупных землевладельцев и подчиняться их власти. Наконец, в капитулярии 847 года прямо предписывалось, чтобы каждый ещё свободный человек, т. е. прежде всего крестьянин, нашёл себе сеньора (господина). Так государство активно содействовало утверждению феодальных отношений во франкском обществе.</a:t>
            </a:r>
          </a:p>
        </p:txBody>
      </p:sp>
      <p:pic>
        <p:nvPicPr>
          <p:cNvPr id="5" name="Google Shape;151;p21" descr="C:\Users\DNS\Pictures\карл великий.jpg">
            <a:extLst>
              <a:ext uri="{FF2B5EF4-FFF2-40B4-BE49-F238E27FC236}">
                <a16:creationId xmlns:a16="http://schemas.microsoft.com/office/drawing/2014/main" id="{9C5AE3AF-329E-4991-98F9-C570005E2200}"/>
              </a:ext>
            </a:extLst>
          </p:cNvPr>
          <p:cNvPicPr preferRelativeResize="0">
            <a:picLocks/>
          </p:cNvPicPr>
          <p:nvPr/>
        </p:nvPicPr>
        <p:blipFill rotWithShape="1">
          <a:blip r:embed="rId2">
            <a:alphaModFix/>
          </a:blip>
          <a:srcRect/>
          <a:stretch/>
        </p:blipFill>
        <p:spPr>
          <a:xfrm>
            <a:off x="7544834" y="1056601"/>
            <a:ext cx="4291566" cy="3745332"/>
          </a:xfrm>
          <a:prstGeom prst="rect">
            <a:avLst/>
          </a:prstGeom>
          <a:noFill/>
          <a:ln>
            <a:noFill/>
          </a:ln>
        </p:spPr>
      </p:pic>
      <p:sp>
        <p:nvSpPr>
          <p:cNvPr id="10" name="TextBox 9">
            <a:extLst>
              <a:ext uri="{FF2B5EF4-FFF2-40B4-BE49-F238E27FC236}">
                <a16:creationId xmlns:a16="http://schemas.microsoft.com/office/drawing/2014/main" id="{AF3DC1FB-7267-4DD7-A60F-2F5DB357DCD9}"/>
              </a:ext>
            </a:extLst>
          </p:cNvPr>
          <p:cNvSpPr txBox="1"/>
          <p:nvPr/>
        </p:nvSpPr>
        <p:spPr>
          <a:xfrm>
            <a:off x="7544834" y="5010659"/>
            <a:ext cx="4291566" cy="1477328"/>
          </a:xfrm>
          <a:prstGeom prst="rect">
            <a:avLst/>
          </a:prstGeom>
          <a:noFill/>
        </p:spPr>
        <p:txBody>
          <a:bodyPr wrap="square">
            <a:spAutoFit/>
          </a:bodyPr>
          <a:lstStyle/>
          <a:p>
            <a:r>
              <a:rPr lang="ru-RU" dirty="0"/>
              <a:t>Рисунок 2 – Сын Пипина, Карл Великий был коронован в качестве Императора франков и правил в 768 – 814 гг.</a:t>
            </a:r>
            <a:br>
              <a:rPr lang="ru-RU" dirty="0"/>
            </a:br>
            <a:endParaRPr lang="ru-RU" dirty="0"/>
          </a:p>
        </p:txBody>
      </p:sp>
    </p:spTree>
    <p:extLst>
      <p:ext uri="{BB962C8B-B14F-4D97-AF65-F5344CB8AC3E}">
        <p14:creationId xmlns:p14="http://schemas.microsoft.com/office/powerpoint/2010/main" val="2368041721"/>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en-US" sz="2400"/>
              <a:t>1</a:t>
            </a:r>
            <a:r>
              <a:rPr lang="en-US" sz="2400" dirty="0"/>
              <a:t>0</a:t>
            </a:r>
            <a:endParaRPr lang="ru-RU" sz="2400" dirty="0"/>
          </a:p>
        </p:txBody>
      </p:sp>
      <p:sp>
        <p:nvSpPr>
          <p:cNvPr id="6" name="TextBox 5">
            <a:extLst>
              <a:ext uri="{FF2B5EF4-FFF2-40B4-BE49-F238E27FC236}">
                <a16:creationId xmlns:a16="http://schemas.microsoft.com/office/drawing/2014/main" id="{585D3F43-9D68-F2F5-EDE9-A4A07B28CE56}"/>
              </a:ext>
            </a:extLst>
          </p:cNvPr>
          <p:cNvSpPr txBox="1"/>
          <p:nvPr/>
        </p:nvSpPr>
        <p:spPr>
          <a:xfrm>
            <a:off x="0" y="322384"/>
            <a:ext cx="10615246" cy="461665"/>
          </a:xfrm>
          <a:prstGeom prst="rect">
            <a:avLst/>
          </a:prstGeom>
          <a:noFill/>
        </p:spPr>
        <p:txBody>
          <a:bodyPr wrap="square">
            <a:spAutoFit/>
          </a:bodyPr>
          <a:lstStyle/>
          <a:p>
            <a:pPr lvl="0" algn="ct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Реформы Карла Великого</a:t>
            </a:r>
            <a:endPar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2" name="Прямоугольник 1">
            <a:extLst>
              <a:ext uri="{FF2B5EF4-FFF2-40B4-BE49-F238E27FC236}">
                <a16:creationId xmlns:a16="http://schemas.microsoft.com/office/drawing/2014/main" id="{55EEF861-0EDC-7896-7D6A-07F0A9E06D3A}"/>
              </a:ext>
            </a:extLst>
          </p:cNvPr>
          <p:cNvSpPr/>
          <p:nvPr/>
        </p:nvSpPr>
        <p:spPr>
          <a:xfrm>
            <a:off x="146538" y="1168400"/>
            <a:ext cx="11681395" cy="4524315"/>
          </a:xfrm>
          <a:prstGeom prst="rect">
            <a:avLst/>
          </a:prstGeom>
        </p:spPr>
        <p:txBody>
          <a:bodyPr wrap="square">
            <a:spAutoFit/>
          </a:bodyPr>
          <a:lstStyle/>
          <a:p>
            <a:pPr marL="285750" indent="-285750" algn="just">
              <a:buFont typeface="Arial" panose="020B0604020202020204" pitchFamily="34" charset="0"/>
              <a:buChar char="•"/>
            </a:pPr>
            <a:r>
              <a:rPr lang="ru-RU" sz="2400" dirty="0">
                <a:ea typeface="Tahoma" panose="020B0604030504040204" pitchFamily="34" charset="0"/>
                <a:cs typeface="Tahoma" panose="020B0604030504040204" pitchFamily="34" charset="0"/>
              </a:rPr>
              <a:t>Карл вводил однообразную административно-военную систему. </a:t>
            </a:r>
          </a:p>
          <a:p>
            <a:pPr marL="285750" indent="-285750" algn="just">
              <a:buFont typeface="Arial" panose="020B0604020202020204" pitchFamily="34" charset="0"/>
              <a:buChar char="•"/>
            </a:pPr>
            <a:endParaRPr lang="ru-RU" sz="2400" dirty="0">
              <a:ea typeface="Tahoma" panose="020B0604030504040204" pitchFamily="34" charset="0"/>
              <a:cs typeface="Tahoma" panose="020B0604030504040204" pitchFamily="34" charset="0"/>
            </a:endParaRPr>
          </a:p>
          <a:p>
            <a:pPr marL="285750" indent="-285750" algn="just">
              <a:buFont typeface="Arial" panose="020B0604020202020204" pitchFamily="34" charset="0"/>
              <a:buChar char="•"/>
            </a:pPr>
            <a:r>
              <a:rPr lang="ru-RU" sz="2400" dirty="0">
                <a:ea typeface="Tahoma" panose="020B0604030504040204" pitchFamily="34" charset="0"/>
                <a:cs typeface="Tahoma" panose="020B0604030504040204" pitchFamily="34" charset="0"/>
              </a:rPr>
              <a:t>Страна делилась на дружины или корпуса (герцогства и графства), а последние - на тысячи, сотни и десятки, которыми управляли герцоги, графы, тысячники, </a:t>
            </a:r>
            <a:r>
              <a:rPr lang="ru-RU" sz="2400" dirty="0" err="1">
                <a:ea typeface="Tahoma" panose="020B0604030504040204" pitchFamily="34" charset="0"/>
                <a:cs typeface="Tahoma" panose="020B0604030504040204" pitchFamily="34" charset="0"/>
              </a:rPr>
              <a:t>центрграфы</a:t>
            </a:r>
            <a:r>
              <a:rPr lang="ru-RU" sz="2400" dirty="0">
                <a:ea typeface="Tahoma" panose="020B0604030504040204" pitchFamily="34" charset="0"/>
                <a:cs typeface="Tahoma" panose="020B0604030504040204" pitchFamily="34" charset="0"/>
              </a:rPr>
              <a:t>, капитаны и пр. </a:t>
            </a:r>
          </a:p>
          <a:p>
            <a:pPr marL="285750" indent="-285750" algn="just">
              <a:buFont typeface="Arial" panose="020B0604020202020204" pitchFamily="34" charset="0"/>
              <a:buChar char="•"/>
            </a:pPr>
            <a:endParaRPr lang="ru-RU" sz="2400" dirty="0">
              <a:ea typeface="Tahoma" panose="020B0604030504040204" pitchFamily="34" charset="0"/>
              <a:cs typeface="Tahoma" panose="020B0604030504040204" pitchFamily="34" charset="0"/>
            </a:endParaRPr>
          </a:p>
          <a:p>
            <a:pPr marL="285750" indent="-285750" algn="just">
              <a:buFont typeface="Arial" panose="020B0604020202020204" pitchFamily="34" charset="0"/>
              <a:buChar char="•"/>
            </a:pPr>
            <a:r>
              <a:rPr lang="ru-RU" sz="2400" dirty="0">
                <a:ea typeface="Tahoma" panose="020B0604030504040204" pitchFamily="34" charset="0"/>
                <a:cs typeface="Tahoma" panose="020B0604030504040204" pitchFamily="34" charset="0"/>
              </a:rPr>
              <a:t>Граф (это был не титул, а должность) возглавлял ополчение, собирал налоги, вершил суд совместно с </a:t>
            </a:r>
            <a:r>
              <a:rPr lang="ru-RU" sz="2400" dirty="0" err="1">
                <a:ea typeface="Tahoma" panose="020B0604030504040204" pitchFamily="34" charset="0"/>
                <a:cs typeface="Tahoma" panose="020B0604030504040204" pitchFamily="34" charset="0"/>
              </a:rPr>
              <a:t>шеффенами</a:t>
            </a:r>
            <a:r>
              <a:rPr lang="ru-RU" sz="2400" dirty="0">
                <a:ea typeface="Tahoma" panose="020B0604030504040204" pitchFamily="34" charset="0"/>
                <a:cs typeface="Tahoma" panose="020B0604030504040204" pitchFamily="34" charset="0"/>
              </a:rPr>
              <a:t> - особыми заседателями. </a:t>
            </a:r>
          </a:p>
          <a:p>
            <a:pPr marL="285750" indent="-285750" algn="just">
              <a:buFont typeface="Arial" panose="020B0604020202020204" pitchFamily="34" charset="0"/>
              <a:buChar char="•"/>
            </a:pPr>
            <a:endParaRPr lang="ru-RU" sz="2400" dirty="0">
              <a:ea typeface="Tahoma" panose="020B0604030504040204" pitchFamily="34" charset="0"/>
              <a:cs typeface="Tahoma" panose="020B0604030504040204" pitchFamily="34" charset="0"/>
            </a:endParaRPr>
          </a:p>
          <a:p>
            <a:pPr marL="285750" indent="-285750" algn="just">
              <a:buFont typeface="Arial" panose="020B0604020202020204" pitchFamily="34" charset="0"/>
              <a:buChar char="•"/>
            </a:pPr>
            <a:r>
              <a:rPr lang="ru-RU" sz="2400" dirty="0">
                <a:ea typeface="Tahoma" panose="020B0604030504040204" pitchFamily="34" charset="0"/>
                <a:cs typeface="Tahoma" panose="020B0604030504040204" pitchFamily="34" charset="0"/>
              </a:rPr>
              <a:t>Существовали "государевы посланцы" для специальных поручений из ближнего окружения Карла. </a:t>
            </a:r>
          </a:p>
        </p:txBody>
      </p:sp>
    </p:spTree>
    <p:extLst>
      <p:ext uri="{BB962C8B-B14F-4D97-AF65-F5344CB8AC3E}">
        <p14:creationId xmlns:p14="http://schemas.microsoft.com/office/powerpoint/2010/main" val="3162567135"/>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en-US" sz="2400" dirty="0"/>
              <a:t>11</a:t>
            </a:r>
            <a:endParaRPr lang="ru-RU" sz="2400" dirty="0"/>
          </a:p>
        </p:txBody>
      </p:sp>
      <p:sp>
        <p:nvSpPr>
          <p:cNvPr id="6" name="TextBox 5">
            <a:extLst>
              <a:ext uri="{FF2B5EF4-FFF2-40B4-BE49-F238E27FC236}">
                <a16:creationId xmlns:a16="http://schemas.microsoft.com/office/drawing/2014/main" id="{585D3F43-9D68-F2F5-EDE9-A4A07B28CE56}"/>
              </a:ext>
            </a:extLst>
          </p:cNvPr>
          <p:cNvSpPr txBox="1"/>
          <p:nvPr/>
        </p:nvSpPr>
        <p:spPr>
          <a:xfrm>
            <a:off x="0" y="322384"/>
            <a:ext cx="10615246" cy="461665"/>
          </a:xfrm>
          <a:prstGeom prst="rect">
            <a:avLst/>
          </a:prstGeom>
          <a:noFill/>
        </p:spPr>
        <p:txBody>
          <a:bodyPr wrap="square">
            <a:spAutoFit/>
          </a:bodyPr>
          <a:lstStyle/>
          <a:p>
            <a:pPr lvl="0" algn="ct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Салическая правда</a:t>
            </a:r>
            <a:endPar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5" name="Прямоугольник 4"/>
          <p:cNvSpPr/>
          <p:nvPr/>
        </p:nvSpPr>
        <p:spPr>
          <a:xfrm>
            <a:off x="138300" y="1357976"/>
            <a:ext cx="11898924" cy="4154984"/>
          </a:xfrm>
          <a:prstGeom prst="rect">
            <a:avLst/>
          </a:prstGeom>
        </p:spPr>
        <p:txBody>
          <a:bodyPr wrap="square">
            <a:spAutoFit/>
          </a:bodyPr>
          <a:lstStyle/>
          <a:p>
            <a:pPr marL="285750" indent="-285750" algn="just">
              <a:buFont typeface="Arial" panose="020B0604020202020204" pitchFamily="34" charset="0"/>
              <a:buChar char="•"/>
            </a:pPr>
            <a:r>
              <a:rPr lang="ru-RU" sz="2400" dirty="0">
                <a:ea typeface="Tahoma" panose="020B0604030504040204" pitchFamily="34" charset="0"/>
                <a:cs typeface="Tahoma" panose="020B0604030504040204" pitchFamily="34" charset="0"/>
              </a:rPr>
              <a:t>Салическая правда – запись судебных обычаев  и практики салических франков, право древних германцев (V в. н.э. – 496 г.)</a:t>
            </a:r>
          </a:p>
          <a:p>
            <a:pPr marL="285750" indent="-285750" algn="just">
              <a:buFont typeface="Arial" panose="020B0604020202020204" pitchFamily="34" charset="0"/>
              <a:buChar char="•"/>
            </a:pPr>
            <a:endParaRPr lang="ru-RU" sz="2400" dirty="0">
              <a:ea typeface="Tahoma" panose="020B0604030504040204" pitchFamily="34" charset="0"/>
              <a:cs typeface="Tahoma" panose="020B0604030504040204" pitchFamily="34" charset="0"/>
            </a:endParaRPr>
          </a:p>
          <a:p>
            <a:pPr marL="285750" indent="-285750" algn="just">
              <a:buFont typeface="Arial" panose="020B0604020202020204" pitchFamily="34" charset="0"/>
              <a:buChar char="•"/>
            </a:pPr>
            <a:r>
              <a:rPr lang="ru-RU" sz="2400" dirty="0">
                <a:ea typeface="Tahoma" panose="020B0604030504040204" pitchFamily="34" charset="0"/>
                <a:cs typeface="Tahoma" panose="020B0604030504040204" pitchFamily="34" charset="0"/>
              </a:rPr>
              <a:t>Выбрали из многих мужей </a:t>
            </a:r>
            <a:r>
              <a:rPr lang="ru-RU" sz="2400" dirty="0" err="1">
                <a:ea typeface="Tahoma" panose="020B0604030504040204" pitchFamily="34" charset="0"/>
                <a:cs typeface="Tahoma" panose="020B0604030504040204" pitchFamily="34" charset="0"/>
              </a:rPr>
              <a:t>четырѐх</a:t>
            </a:r>
            <a:r>
              <a:rPr lang="ru-RU" sz="2400" dirty="0">
                <a:ea typeface="Tahoma" panose="020B0604030504040204" pitchFamily="34" charset="0"/>
                <a:cs typeface="Tahoma" panose="020B0604030504040204" pitchFamily="34" charset="0"/>
              </a:rPr>
              <a:t> старейшин племени, которые собрались на три заседания, тщательно обсудили все поводы к тяжбе и вынесли о каждом из них отдельное решение, как следует ниже» </a:t>
            </a:r>
          </a:p>
          <a:p>
            <a:pPr marL="285750" indent="-285750" algn="just">
              <a:buFont typeface="Arial" panose="020B0604020202020204" pitchFamily="34" charset="0"/>
              <a:buChar char="•"/>
            </a:pPr>
            <a:endParaRPr lang="ru-RU" sz="2400" dirty="0">
              <a:ea typeface="Tahoma" panose="020B0604030504040204" pitchFamily="34" charset="0"/>
              <a:cs typeface="Tahoma" panose="020B0604030504040204" pitchFamily="34" charset="0"/>
            </a:endParaRPr>
          </a:p>
          <a:p>
            <a:pPr marL="285750" indent="-285750" algn="just">
              <a:buFont typeface="Arial" panose="020B0604020202020204" pitchFamily="34" charset="0"/>
              <a:buChar char="•"/>
            </a:pPr>
            <a:r>
              <a:rPr lang="ru-RU" sz="2400" dirty="0">
                <a:ea typeface="Tahoma" panose="020B0604030504040204" pitchFamily="34" charset="0"/>
                <a:cs typeface="Tahoma" panose="020B0604030504040204" pitchFamily="34" charset="0"/>
              </a:rPr>
              <a:t>После принятия франками христианства, текст СП был переработан. Например, исключались нормы о многоженстве, дополнялся текст нормами о наказании за убийство священнослужителя, за сожжение и ограбление часовен. </a:t>
            </a:r>
          </a:p>
        </p:txBody>
      </p:sp>
    </p:spTree>
    <p:extLst>
      <p:ext uri="{BB962C8B-B14F-4D97-AF65-F5344CB8AC3E}">
        <p14:creationId xmlns:p14="http://schemas.microsoft.com/office/powerpoint/2010/main" val="86931271"/>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en-US" sz="2400" dirty="0"/>
              <a:t>12</a:t>
            </a:r>
            <a:endParaRPr lang="ru-RU" sz="2400" dirty="0"/>
          </a:p>
        </p:txBody>
      </p:sp>
      <p:sp>
        <p:nvSpPr>
          <p:cNvPr id="6" name="TextBox 5">
            <a:extLst>
              <a:ext uri="{FF2B5EF4-FFF2-40B4-BE49-F238E27FC236}">
                <a16:creationId xmlns:a16="http://schemas.microsoft.com/office/drawing/2014/main" id="{585D3F43-9D68-F2F5-EDE9-A4A07B28CE56}"/>
              </a:ext>
            </a:extLst>
          </p:cNvPr>
          <p:cNvSpPr txBox="1"/>
          <p:nvPr/>
        </p:nvSpPr>
        <p:spPr>
          <a:xfrm>
            <a:off x="0" y="322384"/>
            <a:ext cx="10615246" cy="461665"/>
          </a:xfrm>
          <a:prstGeom prst="rect">
            <a:avLst/>
          </a:prstGeom>
          <a:noFill/>
        </p:spPr>
        <p:txBody>
          <a:bodyPr wrap="square">
            <a:spAutoFit/>
          </a:bodyPr>
          <a:lstStyle/>
          <a:p>
            <a:pPr lvl="0" algn="ct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Право франков</a:t>
            </a:r>
            <a:endPar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2" name="Прямоугольник 1"/>
          <p:cNvSpPr/>
          <p:nvPr/>
        </p:nvSpPr>
        <p:spPr>
          <a:xfrm>
            <a:off x="189470" y="1202267"/>
            <a:ext cx="11731597" cy="5585503"/>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ru-RU" sz="1600" dirty="0">
                <a:ea typeface="Tahoma" panose="020B0604030504040204" pitchFamily="34" charset="0"/>
                <a:cs typeface="Tahoma" panose="020B0604030504040204" pitchFamily="34" charset="0"/>
              </a:rPr>
              <a:t>Особенную роль в канцелярии Меровингов играли светские референдарии, входившие в состав элиты королевского двора.</a:t>
            </a:r>
          </a:p>
          <a:p>
            <a:pPr marL="285750" indent="-285750" algn="just">
              <a:lnSpc>
                <a:spcPct val="150000"/>
              </a:lnSpc>
              <a:buFont typeface="Arial" panose="020B0604020202020204" pitchFamily="34" charset="0"/>
              <a:buChar char="•"/>
            </a:pPr>
            <a:endParaRPr lang="ru-RU" sz="1600" dirty="0">
              <a:ea typeface="Tahoma" panose="020B0604030504040204" pitchFamily="34" charset="0"/>
              <a:cs typeface="Tahoma" panose="020B0604030504040204" pitchFamily="34" charset="0"/>
            </a:endParaRPr>
          </a:p>
          <a:p>
            <a:pPr marL="285750" indent="-285750" algn="just">
              <a:lnSpc>
                <a:spcPct val="150000"/>
              </a:lnSpc>
              <a:buFont typeface="Arial" panose="020B0604020202020204" pitchFamily="34" charset="0"/>
              <a:buChar char="•"/>
            </a:pPr>
            <a:r>
              <a:rPr lang="ru-RU" sz="1600" dirty="0">
                <a:ea typeface="Tahoma" panose="020B0604030504040204" pitchFamily="34" charset="0"/>
                <a:cs typeface="Tahoma" panose="020B0604030504040204" pitchFamily="34" charset="0"/>
              </a:rPr>
              <a:t>Вся канцелярия в это время носила светский характер. </a:t>
            </a:r>
          </a:p>
          <a:p>
            <a:pPr marL="285750" indent="-285750" algn="just">
              <a:lnSpc>
                <a:spcPct val="150000"/>
              </a:lnSpc>
              <a:buFont typeface="Arial" panose="020B0604020202020204" pitchFamily="34" charset="0"/>
              <a:buChar char="•"/>
            </a:pPr>
            <a:endParaRPr lang="ru-RU" sz="1600" dirty="0">
              <a:ea typeface="Tahoma" panose="020B0604030504040204" pitchFamily="34" charset="0"/>
              <a:cs typeface="Tahoma" panose="020B0604030504040204" pitchFamily="34" charset="0"/>
            </a:endParaRPr>
          </a:p>
          <a:p>
            <a:pPr marL="285750" indent="-285750" algn="just">
              <a:lnSpc>
                <a:spcPct val="150000"/>
              </a:lnSpc>
              <a:buFont typeface="Arial" panose="020B0604020202020204" pitchFamily="34" charset="0"/>
              <a:buChar char="•"/>
            </a:pPr>
            <a:r>
              <a:rPr lang="ru-RU" sz="1600" dirty="0">
                <a:ea typeface="Tahoma" panose="020B0604030504040204" pitchFamily="34" charset="0"/>
                <a:cs typeface="Tahoma" panose="020B0604030504040204" pitchFamily="34" charset="0"/>
              </a:rPr>
              <a:t>Референдарии изначально играли роль своего рода советников при королях, но функции их были связаны в первую очередь с составлением документов. Они подписывали грамоты и несли за них ответственность, связанную также с хранением королевской печати. Референдарии играли значительную роль при дворе.</a:t>
            </a:r>
          </a:p>
          <a:p>
            <a:pPr marL="285750" indent="-285750" algn="just">
              <a:lnSpc>
                <a:spcPct val="150000"/>
              </a:lnSpc>
              <a:buFont typeface="Arial" panose="020B0604020202020204" pitchFamily="34" charset="0"/>
              <a:buChar char="•"/>
            </a:pPr>
            <a:r>
              <a:rPr lang="ru-RU" sz="1600" dirty="0">
                <a:ea typeface="Tahoma" panose="020B0604030504040204" pitchFamily="34" charset="0"/>
                <a:cs typeface="Tahoma" panose="020B0604030504040204" pitchFamily="34" charset="0"/>
              </a:rPr>
              <a:t>Сначала референдарии составляли акты на папирусе, затем на пергаменте.</a:t>
            </a:r>
          </a:p>
          <a:p>
            <a:pPr algn="just">
              <a:lnSpc>
                <a:spcPct val="150000"/>
              </a:lnSpc>
            </a:pPr>
            <a:r>
              <a:rPr lang="ru-RU" sz="1600" dirty="0">
                <a:ea typeface="Tahoma" panose="020B0604030504040204" pitchFamily="34" charset="0"/>
                <a:cs typeface="Tahoma" panose="020B0604030504040204" pitchFamily="34" charset="0"/>
              </a:rPr>
              <a:t>	Акты Меровингов дошли в виде оригиналов, </a:t>
            </a:r>
            <a:r>
              <a:rPr lang="ru-RU" sz="1600" dirty="0" err="1">
                <a:ea typeface="Tahoma" panose="020B0604030504040204" pitchFamily="34" charset="0"/>
                <a:cs typeface="Tahoma" panose="020B0604030504040204" pitchFamily="34" charset="0"/>
              </a:rPr>
              <a:t>псевдооригиналов</a:t>
            </a:r>
            <a:r>
              <a:rPr lang="ru-RU" sz="1600" dirty="0">
                <a:ea typeface="Tahoma" panose="020B0604030504040204" pitchFamily="34" charset="0"/>
                <a:cs typeface="Tahoma" panose="020B0604030504040204" pitchFamily="34" charset="0"/>
              </a:rPr>
              <a:t>, отдельных копий периода раннего, позднего Средневековья и раннего Нового времени, в составе картуляриев. </a:t>
            </a:r>
          </a:p>
          <a:p>
            <a:pPr algn="just">
              <a:lnSpc>
                <a:spcPct val="150000"/>
              </a:lnSpc>
            </a:pPr>
            <a:r>
              <a:rPr lang="ru-RU" sz="1600" dirty="0">
                <a:ea typeface="Tahoma" panose="020B0604030504040204" pitchFamily="34" charset="0"/>
                <a:cs typeface="Tahoma" panose="020B0604030504040204" pitchFamily="34" charset="0"/>
              </a:rPr>
              <a:t>	В новом издании актов Меровингов было опубликовано 196 грамот и 13 подделок Нового времени. Из 196 актов не менее 129 (65,8%) либо подделки, либо интерполированы, либо сомнительны. Таким образом, подлинными могут считаться 67, из них 38 сохранились в оригиналах. Наиболее ранний подлинный акт относится к 596 г., а позднейший для Меровингов – к 743 г. Оригиналы относятся к 625–717 гг.</a:t>
            </a:r>
          </a:p>
        </p:txBody>
      </p:sp>
    </p:spTree>
    <p:extLst>
      <p:ext uri="{BB962C8B-B14F-4D97-AF65-F5344CB8AC3E}">
        <p14:creationId xmlns:p14="http://schemas.microsoft.com/office/powerpoint/2010/main" val="1012685396"/>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en-US" sz="2400" dirty="0"/>
              <a:t>13</a:t>
            </a:r>
            <a:endParaRPr lang="ru-RU" sz="2400" dirty="0"/>
          </a:p>
        </p:txBody>
      </p:sp>
      <p:sp>
        <p:nvSpPr>
          <p:cNvPr id="6" name="TextBox 5">
            <a:extLst>
              <a:ext uri="{FF2B5EF4-FFF2-40B4-BE49-F238E27FC236}">
                <a16:creationId xmlns:a16="http://schemas.microsoft.com/office/drawing/2014/main" id="{585D3F43-9D68-F2F5-EDE9-A4A07B28CE56}"/>
              </a:ext>
            </a:extLst>
          </p:cNvPr>
          <p:cNvSpPr txBox="1"/>
          <p:nvPr/>
        </p:nvSpPr>
        <p:spPr>
          <a:xfrm>
            <a:off x="0" y="322384"/>
            <a:ext cx="10615246" cy="461665"/>
          </a:xfrm>
          <a:prstGeom prst="rect">
            <a:avLst/>
          </a:prstGeom>
          <a:noFill/>
        </p:spPr>
        <p:txBody>
          <a:bodyPr wrap="square">
            <a:spAutoFit/>
          </a:bodyPr>
          <a:lstStyle/>
          <a:p>
            <a:pPr lvl="0" algn="ct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Право франков</a:t>
            </a:r>
            <a:endPar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5" name="Прямоугольник 4"/>
          <p:cNvSpPr/>
          <p:nvPr/>
        </p:nvSpPr>
        <p:spPr>
          <a:xfrm>
            <a:off x="313133" y="1205650"/>
            <a:ext cx="11667200" cy="5574155"/>
          </a:xfrm>
          <a:prstGeom prst="rect">
            <a:avLst/>
          </a:prstGeom>
        </p:spPr>
        <p:txBody>
          <a:bodyPr wrap="square">
            <a:spAutoFit/>
          </a:bodyPr>
          <a:lstStyle/>
          <a:p>
            <a:pPr algn="just">
              <a:lnSpc>
                <a:spcPct val="200000"/>
              </a:lnSpc>
            </a:pPr>
            <a:r>
              <a:rPr lang="ru-RU" sz="1200" dirty="0">
                <a:ea typeface="Tahoma" panose="020B0604030504040204" pitchFamily="34" charset="0"/>
                <a:cs typeface="Tahoma" panose="020B0604030504040204" pitchFamily="34" charset="0"/>
              </a:rPr>
              <a:t>Если для сравнения взглянуть на корпус актов времени императора Людовика Благочестивого, последнего правителя единой империи франков, то количественный прирост источников станет очевидным. Всего выявлено 417 актов Людовика за 794–840 гг., т. е. за 46 лет. Доля подделок составляет около 23%.</a:t>
            </a:r>
          </a:p>
          <a:p>
            <a:pPr algn="just">
              <a:lnSpc>
                <a:spcPct val="200000"/>
              </a:lnSpc>
            </a:pPr>
            <a:r>
              <a:rPr lang="ru-RU" sz="1200" dirty="0">
                <a:ea typeface="Tahoma" panose="020B0604030504040204" pitchFamily="34" charset="0"/>
                <a:cs typeface="Tahoma" panose="020B0604030504040204" pitchFamily="34" charset="0"/>
              </a:rPr>
              <a:t>	При Каролингах, в отличие от времени Меровингов, вопросы документирования стали сферой деятельности придворных </a:t>
            </a:r>
            <a:r>
              <a:rPr lang="ru-RU" sz="1200" dirty="0" err="1">
                <a:ea typeface="Tahoma" panose="020B0604030504040204" pitchFamily="34" charset="0"/>
                <a:cs typeface="Tahoma" panose="020B0604030504040204" pitchFamily="34" charset="0"/>
              </a:rPr>
              <a:t>капел</a:t>
            </a:r>
            <a:r>
              <a:rPr lang="ru-RU" sz="1200" dirty="0">
                <a:ea typeface="Tahoma" panose="020B0604030504040204" pitchFamily="34" charset="0"/>
                <a:cs typeface="Tahoma" panose="020B0604030504040204" pitchFamily="34" charset="0"/>
              </a:rPr>
              <a:t>- ланов. При Людовике Благочестивом руководители канцелярии принадлежали к церковной элите и являлись советниками им- </a:t>
            </a:r>
            <a:r>
              <a:rPr lang="ru-RU" sz="1200" dirty="0" err="1">
                <a:ea typeface="Tahoma" panose="020B0604030504040204" pitchFamily="34" charset="0"/>
                <a:cs typeface="Tahoma" panose="020B0604030504040204" pitchFamily="34" charset="0"/>
              </a:rPr>
              <a:t>ператора</a:t>
            </a:r>
            <a:endParaRPr lang="ru-RU" sz="1200" dirty="0">
              <a:ea typeface="Tahoma" panose="020B0604030504040204" pitchFamily="34" charset="0"/>
              <a:cs typeface="Tahoma" panose="020B0604030504040204" pitchFamily="34" charset="0"/>
            </a:endParaRPr>
          </a:p>
          <a:p>
            <a:pPr algn="just">
              <a:lnSpc>
                <a:spcPct val="200000"/>
              </a:lnSpc>
            </a:pPr>
            <a:r>
              <a:rPr lang="ru-RU" sz="1200" dirty="0">
                <a:ea typeface="Tahoma" panose="020B0604030504040204" pitchFamily="34" charset="0"/>
                <a:cs typeface="Tahoma" panose="020B0604030504040204" pitchFamily="34" charset="0"/>
              </a:rPr>
              <a:t>	По распоряжению Карла были собраны, исправлены и систематизированы все старинные постановления о порядке несения общественной и военной службы. Эти постановления, дополненные новыми законами, точно определяли, кто какую службу и в каком порядке обязан нести. </a:t>
            </a:r>
          </a:p>
          <a:p>
            <a:pPr algn="just">
              <a:lnSpc>
                <a:spcPct val="200000"/>
              </a:lnSpc>
            </a:pPr>
            <a:r>
              <a:rPr lang="ru-RU" sz="1200" dirty="0">
                <a:ea typeface="Tahoma" panose="020B0604030504040204" pitchFamily="34" charset="0"/>
                <a:cs typeface="Tahoma" panose="020B0604030504040204" pitchFamily="34" charset="0"/>
              </a:rPr>
              <a:t>	Майские поля - во времена Карла так называли собрание влиятельной церковной и светской знати. Оно только обсуждало вопросы, окончательное решение по которым принимал глава государства. На этих собраниях Карл издавал указы и особые сборники распоряжений - капитулярии. тогда впервые стали придавать большое значение распространению указов в письменной форме, чтобы власть короля проявилась во всех уголках королевства. </a:t>
            </a:r>
          </a:p>
          <a:p>
            <a:pPr algn="just">
              <a:lnSpc>
                <a:spcPct val="200000"/>
              </a:lnSpc>
            </a:pPr>
            <a:r>
              <a:rPr lang="ru-RU" sz="1200" dirty="0">
                <a:ea typeface="Tahoma" panose="020B0604030504040204" pitchFamily="34" charset="0"/>
                <a:cs typeface="Tahoma" panose="020B0604030504040204" pitchFamily="34" charset="0"/>
              </a:rPr>
              <a:t>	В качестве монарха, ответственного перед Богом за души подданных, Карл уделял немало внимания делам церкви, учреждая епархии, назначая епископов и аббатов, поучая и наставляя. Капитулярии были сборниками не только законов, постановлений, но проповедей.</a:t>
            </a:r>
            <a:br>
              <a:rPr lang="ru-RU" sz="1200" dirty="0">
                <a:ea typeface="Tahoma" panose="020B0604030504040204" pitchFamily="34" charset="0"/>
                <a:cs typeface="Tahoma" panose="020B0604030504040204" pitchFamily="34" charset="0"/>
              </a:rPr>
            </a:br>
            <a:endParaRPr lang="ru-RU" sz="1200" dirty="0">
              <a:ea typeface="Tahoma" panose="020B0604030504040204" pitchFamily="34" charset="0"/>
              <a:cs typeface="Tahoma" panose="020B0604030504040204" pitchFamily="34" charset="0"/>
            </a:endParaRPr>
          </a:p>
          <a:p>
            <a:pPr algn="just">
              <a:lnSpc>
                <a:spcPct val="200000"/>
              </a:lnSpc>
            </a:pPr>
            <a:endParaRPr lang="ru-RU" sz="1200" dirty="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114068229"/>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en-US" sz="2400" dirty="0"/>
              <a:t>14</a:t>
            </a:r>
            <a:endParaRPr lang="ru-RU" sz="2400" dirty="0"/>
          </a:p>
        </p:txBody>
      </p:sp>
      <p:sp>
        <p:nvSpPr>
          <p:cNvPr id="6" name="TextBox 5">
            <a:extLst>
              <a:ext uri="{FF2B5EF4-FFF2-40B4-BE49-F238E27FC236}">
                <a16:creationId xmlns:a16="http://schemas.microsoft.com/office/drawing/2014/main" id="{585D3F43-9D68-F2F5-EDE9-A4A07B28CE56}"/>
              </a:ext>
            </a:extLst>
          </p:cNvPr>
          <p:cNvSpPr txBox="1"/>
          <p:nvPr/>
        </p:nvSpPr>
        <p:spPr>
          <a:xfrm>
            <a:off x="0" y="322384"/>
            <a:ext cx="10615246" cy="461665"/>
          </a:xfrm>
          <a:prstGeom prst="rect">
            <a:avLst/>
          </a:prstGeom>
          <a:noFill/>
        </p:spPr>
        <p:txBody>
          <a:bodyPr wrap="square">
            <a:spAutoFit/>
          </a:bodyPr>
          <a:lstStyle/>
          <a:p>
            <a:pPr lvl="0" algn="ct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Распад Франкского государства</a:t>
            </a:r>
            <a:endPar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7" name="Прямоугольник 6"/>
          <p:cNvSpPr/>
          <p:nvPr/>
        </p:nvSpPr>
        <p:spPr>
          <a:xfrm>
            <a:off x="120650" y="933449"/>
            <a:ext cx="5577417" cy="5181034"/>
          </a:xfrm>
          <a:prstGeom prst="rect">
            <a:avLst/>
          </a:prstGeom>
        </p:spPr>
        <p:txBody>
          <a:bodyPr wrap="square">
            <a:spAutoFit/>
          </a:bodyPr>
          <a:lstStyle/>
          <a:p>
            <a:pPr algn="just">
              <a:lnSpc>
                <a:spcPct val="150000"/>
              </a:lnSpc>
            </a:pPr>
            <a:r>
              <a:rPr lang="ru-RU" sz="2800" dirty="0">
                <a:ea typeface="Tahoma" panose="020B0604030504040204" pitchFamily="34" charset="0"/>
                <a:cs typeface="Tahoma" panose="020B0604030504040204" pitchFamily="34" charset="0"/>
              </a:rPr>
              <a:t>При сыне Карла Великого – Людвиге </a:t>
            </a:r>
            <a:r>
              <a:rPr lang="ru-RU" sz="2800" dirty="0" err="1">
                <a:ea typeface="Tahoma" panose="020B0604030504040204" pitchFamily="34" charset="0"/>
                <a:cs typeface="Tahoma" panose="020B0604030504040204" pitchFamily="34" charset="0"/>
              </a:rPr>
              <a:t>Благочистивом</a:t>
            </a:r>
            <a:r>
              <a:rPr lang="ru-RU" sz="2800" dirty="0">
                <a:ea typeface="Tahoma" panose="020B0604030504040204" pitchFamily="34" charset="0"/>
                <a:cs typeface="Tahoma" panose="020B0604030504040204" pitchFamily="34" charset="0"/>
              </a:rPr>
              <a:t> по Верденскому договору 843 г.  государство было разделено на три королевства, предвосхищавшие своими границами Францию, Германию и Италию. </a:t>
            </a:r>
          </a:p>
        </p:txBody>
      </p:sp>
      <p:pic>
        <p:nvPicPr>
          <p:cNvPr id="5" name="Google Shape;190;p27" descr="C:\Users\DNS\Pictures\раздел франкского государства.jpg">
            <a:extLst>
              <a:ext uri="{FF2B5EF4-FFF2-40B4-BE49-F238E27FC236}">
                <a16:creationId xmlns:a16="http://schemas.microsoft.com/office/drawing/2014/main" id="{C3947BB8-5C05-4AF3-90CB-F882FE9F79C9}"/>
              </a:ext>
            </a:extLst>
          </p:cNvPr>
          <p:cNvPicPr preferRelativeResize="0"/>
          <p:nvPr/>
        </p:nvPicPr>
        <p:blipFill rotWithShape="1">
          <a:blip r:embed="rId2">
            <a:alphaModFix/>
          </a:blip>
          <a:srcRect/>
          <a:stretch/>
        </p:blipFill>
        <p:spPr>
          <a:xfrm>
            <a:off x="6733114" y="1139251"/>
            <a:ext cx="4571999" cy="4372549"/>
          </a:xfrm>
          <a:prstGeom prst="rect">
            <a:avLst/>
          </a:prstGeom>
          <a:noFill/>
          <a:ln>
            <a:noFill/>
          </a:ln>
        </p:spPr>
      </p:pic>
      <p:sp>
        <p:nvSpPr>
          <p:cNvPr id="8" name="TextBox 7">
            <a:extLst>
              <a:ext uri="{FF2B5EF4-FFF2-40B4-BE49-F238E27FC236}">
                <a16:creationId xmlns:a16="http://schemas.microsoft.com/office/drawing/2014/main" id="{664BFC86-3CB1-4196-B611-87FA0ABF3315}"/>
              </a:ext>
            </a:extLst>
          </p:cNvPr>
          <p:cNvSpPr txBox="1"/>
          <p:nvPr/>
        </p:nvSpPr>
        <p:spPr>
          <a:xfrm>
            <a:off x="6638900" y="5553483"/>
            <a:ext cx="4740299" cy="646331"/>
          </a:xfrm>
          <a:prstGeom prst="rect">
            <a:avLst/>
          </a:prstGeom>
          <a:noFill/>
        </p:spPr>
        <p:txBody>
          <a:bodyPr wrap="square">
            <a:spAutoFit/>
          </a:bodyPr>
          <a:lstStyle/>
          <a:p>
            <a:r>
              <a:rPr lang="ru-RU" dirty="0"/>
              <a:t>Рисунок 3 – разделение Франкского государства на 3 королевства</a:t>
            </a:r>
          </a:p>
        </p:txBody>
      </p:sp>
    </p:spTree>
    <p:extLst>
      <p:ext uri="{BB962C8B-B14F-4D97-AF65-F5344CB8AC3E}">
        <p14:creationId xmlns:p14="http://schemas.microsoft.com/office/powerpoint/2010/main" val="2550292712"/>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en-US" sz="2400" dirty="0"/>
              <a:t>15</a:t>
            </a:r>
            <a:endParaRPr lang="ru-RU" sz="2400" dirty="0"/>
          </a:p>
        </p:txBody>
      </p:sp>
      <p:sp>
        <p:nvSpPr>
          <p:cNvPr id="6" name="TextBox 5">
            <a:extLst>
              <a:ext uri="{FF2B5EF4-FFF2-40B4-BE49-F238E27FC236}">
                <a16:creationId xmlns:a16="http://schemas.microsoft.com/office/drawing/2014/main" id="{585D3F43-9D68-F2F5-EDE9-A4A07B28CE56}"/>
              </a:ext>
            </a:extLst>
          </p:cNvPr>
          <p:cNvSpPr txBox="1"/>
          <p:nvPr/>
        </p:nvSpPr>
        <p:spPr>
          <a:xfrm>
            <a:off x="0" y="322384"/>
            <a:ext cx="10615246" cy="523220"/>
          </a:xfrm>
          <a:prstGeom prst="rect">
            <a:avLst/>
          </a:prstGeom>
          <a:noFill/>
        </p:spPr>
        <p:txBody>
          <a:bodyPr wrap="square">
            <a:spAutoFit/>
          </a:bodyPr>
          <a:lstStyle/>
          <a:p>
            <a:pPr lvl="0" algn="ctr"/>
            <a:r>
              <a:rPr lang="ru-RU" sz="2800" dirty="0">
                <a:latin typeface="Tahoma" panose="020B0604030504040204" pitchFamily="34" charset="0"/>
                <a:ea typeface="Tahoma" panose="020B0604030504040204" pitchFamily="34" charset="0"/>
                <a:cs typeface="Tahoma" panose="020B0604030504040204" pitchFamily="34" charset="0"/>
              </a:rPr>
              <a:t>Социальные отношения: германцы и славяне</a:t>
            </a:r>
            <a:endParaRPr lang="en-US" sz="28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5" name="Прямоугольник 4"/>
          <p:cNvSpPr/>
          <p:nvPr/>
        </p:nvSpPr>
        <p:spPr>
          <a:xfrm>
            <a:off x="181232" y="1498600"/>
            <a:ext cx="11769468" cy="3323987"/>
          </a:xfrm>
          <a:prstGeom prst="rect">
            <a:avLst/>
          </a:prstGeom>
        </p:spPr>
        <p:txBody>
          <a:bodyPr wrap="square">
            <a:spAutoFit/>
          </a:bodyPr>
          <a:lstStyle/>
          <a:p>
            <a:pPr algn="just">
              <a:lnSpc>
                <a:spcPct val="150000"/>
              </a:lnSpc>
            </a:pPr>
            <a:r>
              <a:rPr lang="ru-RU" sz="2000" dirty="0">
                <a:ea typeface="Tahoma" panose="020B0604030504040204" pitchFamily="34" charset="0"/>
                <a:cs typeface="Tahoma" panose="020B0604030504040204" pitchFamily="34" charset="0"/>
              </a:rPr>
              <a:t>	Отношения между славянскими и германскими племенами были сложными, они постоянно колебались от вражды к миру и от мира к вражде. Эти отношения красочно отражены в «Деяниях саксов» </a:t>
            </a:r>
            <a:r>
              <a:rPr lang="ru-RU" sz="2000" dirty="0" err="1">
                <a:ea typeface="Tahoma" panose="020B0604030504040204" pitchFamily="34" charset="0"/>
                <a:cs typeface="Tahoma" panose="020B0604030504040204" pitchFamily="34" charset="0"/>
              </a:rPr>
              <a:t>Видукинда</a:t>
            </a:r>
            <a:r>
              <a:rPr lang="ru-RU" sz="2000" dirty="0">
                <a:ea typeface="Tahoma" panose="020B0604030504040204" pitchFamily="34" charset="0"/>
                <a:cs typeface="Tahoma" panose="020B0604030504040204" pitchFamily="34" charset="0"/>
              </a:rPr>
              <a:t> </a:t>
            </a:r>
            <a:r>
              <a:rPr lang="ru-RU" sz="2000" dirty="0" err="1">
                <a:ea typeface="Tahoma" panose="020B0604030504040204" pitchFamily="34" charset="0"/>
                <a:cs typeface="Tahoma" panose="020B0604030504040204" pitchFamily="34" charset="0"/>
              </a:rPr>
              <a:t>Корвейского</a:t>
            </a:r>
            <a:r>
              <a:rPr lang="ru-RU" sz="2000" dirty="0">
                <a:ea typeface="Tahoma" panose="020B0604030504040204" pitchFamily="34" charset="0"/>
                <a:cs typeface="Tahoma" panose="020B0604030504040204" pitchFamily="34" charset="0"/>
              </a:rPr>
              <a:t>.</a:t>
            </a:r>
          </a:p>
          <a:p>
            <a:pPr algn="just">
              <a:lnSpc>
                <a:spcPct val="150000"/>
              </a:lnSpc>
            </a:pPr>
            <a:endParaRPr lang="ru-RU" sz="2000" dirty="0">
              <a:ea typeface="Tahoma" panose="020B0604030504040204" pitchFamily="34" charset="0"/>
              <a:cs typeface="Tahoma" panose="020B0604030504040204" pitchFamily="34" charset="0"/>
            </a:endParaRPr>
          </a:p>
          <a:p>
            <a:pPr algn="just">
              <a:lnSpc>
                <a:spcPct val="150000"/>
              </a:lnSpc>
            </a:pPr>
            <a:r>
              <a:rPr lang="ru-RU" sz="2000" dirty="0">
                <a:ea typeface="Tahoma" panose="020B0604030504040204" pitchFamily="34" charset="0"/>
                <a:cs typeface="Tahoma" panose="020B0604030504040204" pitchFamily="34" charset="0"/>
              </a:rPr>
              <a:t>	Как кельтские, германские племена, славяне сыграли большую роль в крушении античного мира (Римской империи), который уже стоял на пороге гибели, и в создании нового строя, строя средневековой феодальной Европы. </a:t>
            </a:r>
          </a:p>
        </p:txBody>
      </p:sp>
    </p:spTree>
    <p:extLst>
      <p:ext uri="{BB962C8B-B14F-4D97-AF65-F5344CB8AC3E}">
        <p14:creationId xmlns:p14="http://schemas.microsoft.com/office/powerpoint/2010/main" val="3230826760"/>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en-US" sz="2400" dirty="0"/>
              <a:t>16</a:t>
            </a:r>
            <a:endParaRPr lang="ru-RU" sz="2400" dirty="0"/>
          </a:p>
        </p:txBody>
      </p:sp>
      <p:sp>
        <p:nvSpPr>
          <p:cNvPr id="6" name="TextBox 5">
            <a:extLst>
              <a:ext uri="{FF2B5EF4-FFF2-40B4-BE49-F238E27FC236}">
                <a16:creationId xmlns:a16="http://schemas.microsoft.com/office/drawing/2014/main" id="{585D3F43-9D68-F2F5-EDE9-A4A07B28CE56}"/>
              </a:ext>
            </a:extLst>
          </p:cNvPr>
          <p:cNvSpPr txBox="1"/>
          <p:nvPr/>
        </p:nvSpPr>
        <p:spPr>
          <a:xfrm>
            <a:off x="0" y="322384"/>
            <a:ext cx="10615246" cy="523220"/>
          </a:xfrm>
          <a:prstGeom prst="rect">
            <a:avLst/>
          </a:prstGeom>
          <a:noFill/>
        </p:spPr>
        <p:txBody>
          <a:bodyPr wrap="square">
            <a:spAutoFit/>
          </a:bodyPr>
          <a:lstStyle/>
          <a:p>
            <a:pPr lvl="0" algn="ctr"/>
            <a:r>
              <a:rPr lang="ru-RU" sz="2800" dirty="0">
                <a:latin typeface="Tahoma" panose="020B0604030504040204" pitchFamily="34" charset="0"/>
                <a:ea typeface="Tahoma" panose="020B0604030504040204" pitchFamily="34" charset="0"/>
                <a:cs typeface="Tahoma" panose="020B0604030504040204" pitchFamily="34" charset="0"/>
              </a:rPr>
              <a:t>Карл Великий</a:t>
            </a:r>
          </a:p>
        </p:txBody>
      </p:sp>
      <p:sp>
        <p:nvSpPr>
          <p:cNvPr id="5" name="Прямоугольник 4"/>
          <p:cNvSpPr/>
          <p:nvPr/>
        </p:nvSpPr>
        <p:spPr>
          <a:xfrm>
            <a:off x="181232" y="2113576"/>
            <a:ext cx="5914768" cy="2630848"/>
          </a:xfrm>
          <a:prstGeom prst="rect">
            <a:avLst/>
          </a:prstGeom>
        </p:spPr>
        <p:txBody>
          <a:bodyPr wrap="square">
            <a:spAutoFit/>
          </a:bodyPr>
          <a:lstStyle/>
          <a:p>
            <a:pPr lvl="0" algn="just">
              <a:lnSpc>
                <a:spcPct val="150000"/>
              </a:lnSpc>
            </a:pPr>
            <a:r>
              <a:rPr lang="ru-RU" sz="1600" dirty="0">
                <a:ea typeface="Tahoma" panose="020B0604030504040204" pitchFamily="34" charset="0"/>
                <a:cs typeface="Tahoma" panose="020B0604030504040204" pitchFamily="34" charset="0"/>
              </a:rPr>
              <a:t> С 768 по 814 г. </a:t>
            </a:r>
            <a:r>
              <a:rPr lang="ru-RU" sz="1600" dirty="0" err="1">
                <a:ea typeface="Tahoma" panose="020B0604030504040204" pitchFamily="34" charset="0"/>
                <a:cs typeface="Tahoma" panose="020B0604030504040204" pitchFamily="34" charset="0"/>
              </a:rPr>
              <a:t>Франскским</a:t>
            </a:r>
            <a:r>
              <a:rPr lang="ru-RU" sz="1600" dirty="0">
                <a:ea typeface="Tahoma" panose="020B0604030504040204" pitchFamily="34" charset="0"/>
                <a:cs typeface="Tahoma" panose="020B0604030504040204" pitchFamily="34" charset="0"/>
              </a:rPr>
              <a:t> королевством правил  Карл Великий После Карла правителей европейских государств стали называть королями (от </a:t>
            </a:r>
            <a:r>
              <a:rPr lang="ru-RU" sz="1600" dirty="0" err="1">
                <a:ea typeface="Tahoma" panose="020B0604030504040204" pitchFamily="34" charset="0"/>
                <a:cs typeface="Tahoma" panose="020B0604030504040204" pitchFamily="34" charset="0"/>
              </a:rPr>
              <a:t>лат.формы</a:t>
            </a:r>
            <a:r>
              <a:rPr lang="ru-RU" sz="1600" dirty="0">
                <a:ea typeface="Tahoma" panose="020B0604030504040204" pitchFamily="34" charset="0"/>
                <a:cs typeface="Tahoma" panose="020B0604030504040204" pitchFamily="34" charset="0"/>
              </a:rPr>
              <a:t> имени Карл – </a:t>
            </a:r>
            <a:r>
              <a:rPr lang="ru-RU" sz="1600" dirty="0" err="1">
                <a:ea typeface="Tahoma" panose="020B0604030504040204" pitchFamily="34" charset="0"/>
                <a:cs typeface="Tahoma" panose="020B0604030504040204" pitchFamily="34" charset="0"/>
              </a:rPr>
              <a:t>Karolus</a:t>
            </a:r>
            <a:r>
              <a:rPr lang="ru-RU" sz="1600" dirty="0">
                <a:ea typeface="Tahoma" panose="020B0604030504040204" pitchFamily="34" charset="0"/>
                <a:cs typeface="Tahoma" panose="020B0604030504040204" pitchFamily="34" charset="0"/>
              </a:rPr>
              <a:t>. За годы правления Карла Великого франки совершили более 50 военных походов.  Границы государства значительно расширились.</a:t>
            </a:r>
            <a:endParaRPr lang="ru-RU" sz="1600" dirty="0">
              <a:solidFill>
                <a:prstClr val="white"/>
              </a:solidFill>
              <a:ea typeface="Tahoma" panose="020B0604030504040204" pitchFamily="34" charset="0"/>
              <a:cs typeface="Tahoma" panose="020B0604030504040204" pitchFamily="34" charset="0"/>
            </a:endParaRPr>
          </a:p>
        </p:txBody>
      </p:sp>
      <p:pic>
        <p:nvPicPr>
          <p:cNvPr id="7" name="Picture 5" descr="http://vved-v-germ-phil.cvsw.ru/img-13/iskus-24.jpg">
            <a:extLst>
              <a:ext uri="{FF2B5EF4-FFF2-40B4-BE49-F238E27FC236}">
                <a16:creationId xmlns:a16="http://schemas.microsoft.com/office/drawing/2014/main" id="{FDB444C6-ECCD-4DA1-B2EC-0524A6721296}"/>
              </a:ext>
            </a:extLst>
          </p:cNvPr>
          <p:cNvPicPr>
            <a:picLocks noChangeAspect="1" noChangeArrowheads="1"/>
          </p:cNvPicPr>
          <p:nvPr/>
        </p:nvPicPr>
        <p:blipFill>
          <a:blip r:embed="rId2"/>
          <a:srcRect/>
          <a:stretch>
            <a:fillRect/>
          </a:stretch>
        </p:blipFill>
        <p:spPr bwMode="auto">
          <a:xfrm>
            <a:off x="6679406" y="1129073"/>
            <a:ext cx="3261423" cy="4599853"/>
          </a:xfrm>
          <a:prstGeom prst="rect">
            <a:avLst/>
          </a:prstGeom>
          <a:noFill/>
          <a:ln w="22225">
            <a:solidFill>
              <a:srgbClr val="0000FF"/>
            </a:solidFill>
            <a:miter lim="800000"/>
            <a:headEnd/>
            <a:tailEnd/>
          </a:ln>
        </p:spPr>
      </p:pic>
      <p:sp>
        <p:nvSpPr>
          <p:cNvPr id="9" name="TextBox 8">
            <a:extLst>
              <a:ext uri="{FF2B5EF4-FFF2-40B4-BE49-F238E27FC236}">
                <a16:creationId xmlns:a16="http://schemas.microsoft.com/office/drawing/2014/main" id="{926B4AED-1FA8-4699-9210-1D914FB32FB3}"/>
              </a:ext>
            </a:extLst>
          </p:cNvPr>
          <p:cNvSpPr txBox="1"/>
          <p:nvPr/>
        </p:nvSpPr>
        <p:spPr>
          <a:xfrm>
            <a:off x="6556528" y="5827729"/>
            <a:ext cx="3507177" cy="369332"/>
          </a:xfrm>
          <a:prstGeom prst="rect">
            <a:avLst/>
          </a:prstGeom>
          <a:noFill/>
        </p:spPr>
        <p:txBody>
          <a:bodyPr wrap="square">
            <a:spAutoFit/>
          </a:bodyPr>
          <a:lstStyle/>
          <a:p>
            <a:r>
              <a:rPr lang="ru-RU" dirty="0"/>
              <a:t>Рисунок 4 – Карл Великий</a:t>
            </a:r>
          </a:p>
        </p:txBody>
      </p:sp>
    </p:spTree>
    <p:extLst>
      <p:ext uri="{BB962C8B-B14F-4D97-AF65-F5344CB8AC3E}">
        <p14:creationId xmlns:p14="http://schemas.microsoft.com/office/powerpoint/2010/main" val="1828331091"/>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en-US" sz="2400" dirty="0"/>
              <a:t>1</a:t>
            </a:r>
            <a:r>
              <a:rPr lang="ru-RU" sz="2400" dirty="0"/>
              <a:t>7</a:t>
            </a:r>
          </a:p>
        </p:txBody>
      </p:sp>
      <p:pic>
        <p:nvPicPr>
          <p:cNvPr id="7" name="Picture 7" descr="File:Frankish Empire 481 to 814-ru.svg">
            <a:extLst>
              <a:ext uri="{FF2B5EF4-FFF2-40B4-BE49-F238E27FC236}">
                <a16:creationId xmlns:a16="http://schemas.microsoft.com/office/drawing/2014/main" id="{2F7999AF-F4AF-413B-9327-606245A0E8B3}"/>
              </a:ext>
            </a:extLst>
          </p:cNvPr>
          <p:cNvPicPr>
            <a:picLocks noChangeAspect="1" noChangeArrowheads="1"/>
          </p:cNvPicPr>
          <p:nvPr/>
        </p:nvPicPr>
        <p:blipFill>
          <a:blip r:embed="rId2"/>
          <a:srcRect/>
          <a:stretch>
            <a:fillRect/>
          </a:stretch>
        </p:blipFill>
        <p:spPr bwMode="auto">
          <a:xfrm>
            <a:off x="1339247" y="84876"/>
            <a:ext cx="8866613" cy="6272821"/>
          </a:xfrm>
          <a:prstGeom prst="rect">
            <a:avLst/>
          </a:prstGeom>
          <a:noFill/>
          <a:ln w="22225">
            <a:solidFill>
              <a:srgbClr val="0000FF"/>
            </a:solidFill>
            <a:miter lim="800000"/>
            <a:headEnd/>
            <a:tailEnd/>
          </a:ln>
        </p:spPr>
      </p:pic>
      <p:sp>
        <p:nvSpPr>
          <p:cNvPr id="9" name="TextBox 8">
            <a:extLst>
              <a:ext uri="{FF2B5EF4-FFF2-40B4-BE49-F238E27FC236}">
                <a16:creationId xmlns:a16="http://schemas.microsoft.com/office/drawing/2014/main" id="{9D0D8B32-51EB-48AB-AFE4-A3B2E0E714CA}"/>
              </a:ext>
            </a:extLst>
          </p:cNvPr>
          <p:cNvSpPr txBox="1"/>
          <p:nvPr/>
        </p:nvSpPr>
        <p:spPr>
          <a:xfrm>
            <a:off x="1339246" y="6357696"/>
            <a:ext cx="8866613" cy="369332"/>
          </a:xfrm>
          <a:prstGeom prst="rect">
            <a:avLst/>
          </a:prstGeom>
          <a:noFill/>
        </p:spPr>
        <p:txBody>
          <a:bodyPr wrap="square">
            <a:spAutoFit/>
          </a:bodyPr>
          <a:lstStyle/>
          <a:p>
            <a:pPr algn="ctr"/>
            <a:r>
              <a:rPr lang="ru-RU" dirty="0"/>
              <a:t>Рисунок 5 – Империя франков при Карле Великом</a:t>
            </a:r>
          </a:p>
        </p:txBody>
      </p:sp>
    </p:spTree>
    <p:extLst>
      <p:ext uri="{BB962C8B-B14F-4D97-AF65-F5344CB8AC3E}">
        <p14:creationId xmlns:p14="http://schemas.microsoft.com/office/powerpoint/2010/main" val="3410911500"/>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en-US" sz="2400" dirty="0"/>
              <a:t>1</a:t>
            </a:r>
            <a:r>
              <a:rPr lang="ru-RU" sz="2400" dirty="0"/>
              <a:t>8</a:t>
            </a:r>
          </a:p>
        </p:txBody>
      </p:sp>
      <p:sp>
        <p:nvSpPr>
          <p:cNvPr id="6" name="TextBox 5">
            <a:extLst>
              <a:ext uri="{FF2B5EF4-FFF2-40B4-BE49-F238E27FC236}">
                <a16:creationId xmlns:a16="http://schemas.microsoft.com/office/drawing/2014/main" id="{585D3F43-9D68-F2F5-EDE9-A4A07B28CE56}"/>
              </a:ext>
            </a:extLst>
          </p:cNvPr>
          <p:cNvSpPr txBox="1"/>
          <p:nvPr/>
        </p:nvSpPr>
        <p:spPr>
          <a:xfrm>
            <a:off x="0" y="322384"/>
            <a:ext cx="10615246" cy="523220"/>
          </a:xfrm>
          <a:prstGeom prst="rect">
            <a:avLst/>
          </a:prstGeom>
          <a:noFill/>
        </p:spPr>
        <p:txBody>
          <a:bodyPr wrap="square">
            <a:spAutoFit/>
          </a:bodyPr>
          <a:lstStyle/>
          <a:p>
            <a:pPr lvl="0" algn="ctr"/>
            <a:r>
              <a:rPr lang="ru-RU" sz="2800" dirty="0">
                <a:latin typeface="Tahoma" panose="020B0604030504040204" pitchFamily="34" charset="0"/>
                <a:ea typeface="Tahoma" panose="020B0604030504040204" pitchFamily="34" charset="0"/>
                <a:cs typeface="Tahoma" panose="020B0604030504040204" pitchFamily="34" charset="0"/>
              </a:rPr>
              <a:t>Войны в Италии и Испании, покорение саксов</a:t>
            </a:r>
            <a:endParaRPr lang="en-US" sz="28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5" name="Прямоугольник 4"/>
          <p:cNvSpPr/>
          <p:nvPr/>
        </p:nvSpPr>
        <p:spPr>
          <a:xfrm>
            <a:off x="454364" y="2021820"/>
            <a:ext cx="5554550" cy="4194674"/>
          </a:xfrm>
          <a:prstGeom prst="rect">
            <a:avLst/>
          </a:prstGeom>
        </p:spPr>
        <p:txBody>
          <a:bodyPr wrap="square">
            <a:spAutoFit/>
          </a:bodyPr>
          <a:lstStyle/>
          <a:p>
            <a:pPr algn="just">
              <a:lnSpc>
                <a:spcPct val="150000"/>
              </a:lnSpc>
            </a:pPr>
            <a:r>
              <a:rPr lang="ru-RU" dirty="0">
                <a:ea typeface="Tahoma" panose="020B0604030504040204" pitchFamily="34" charset="0"/>
                <a:cs typeface="Tahoma" panose="020B0604030504040204" pitchFamily="34" charset="0"/>
              </a:rPr>
              <a:t>Франки дважды переходили Альпы и вторгались в Италию. Разгромив и пленив короля лангобардов,  Карл присоединил к своим владениям большую часть Италии. Несколько раз Карл водил войско в Испанию. Войны с арабами шли с переменным успехом. Карлу удалось завоевать небольшую область к югу от Пиренейских гор до реки Эбро. </a:t>
            </a:r>
          </a:p>
          <a:p>
            <a:pPr algn="just">
              <a:lnSpc>
                <a:spcPct val="150000"/>
              </a:lnSpc>
            </a:pPr>
            <a:endParaRPr lang="ru-RU" dirty="0">
              <a:ea typeface="Tahoma" panose="020B0604030504040204" pitchFamily="34" charset="0"/>
              <a:cs typeface="Tahoma" panose="020B0604030504040204" pitchFamily="34" charset="0"/>
            </a:endParaRPr>
          </a:p>
        </p:txBody>
      </p:sp>
      <p:pic>
        <p:nvPicPr>
          <p:cNvPr id="7" name="Picture 5" descr="Rolandfealty">
            <a:extLst>
              <a:ext uri="{FF2B5EF4-FFF2-40B4-BE49-F238E27FC236}">
                <a16:creationId xmlns:a16="http://schemas.microsoft.com/office/drawing/2014/main" id="{7D3754F3-7D1E-459F-BB62-3E3CEE14C216}"/>
              </a:ext>
            </a:extLst>
          </p:cNvPr>
          <p:cNvPicPr>
            <a:picLocks noChangeAspect="1" noChangeArrowheads="1"/>
          </p:cNvPicPr>
          <p:nvPr/>
        </p:nvPicPr>
        <p:blipFill>
          <a:blip r:embed="rId2"/>
          <a:srcRect/>
          <a:stretch>
            <a:fillRect/>
          </a:stretch>
        </p:blipFill>
        <p:spPr bwMode="auto">
          <a:xfrm>
            <a:off x="6797720" y="1179711"/>
            <a:ext cx="4482684" cy="4976838"/>
          </a:xfrm>
          <a:prstGeom prst="rect">
            <a:avLst/>
          </a:prstGeom>
          <a:noFill/>
          <a:ln w="22225">
            <a:solidFill>
              <a:srgbClr val="0000FF"/>
            </a:solidFill>
            <a:miter lim="800000"/>
            <a:headEnd/>
            <a:tailEnd/>
          </a:ln>
        </p:spPr>
      </p:pic>
      <p:sp>
        <p:nvSpPr>
          <p:cNvPr id="8" name="TextBox 7">
            <a:extLst>
              <a:ext uri="{FF2B5EF4-FFF2-40B4-BE49-F238E27FC236}">
                <a16:creationId xmlns:a16="http://schemas.microsoft.com/office/drawing/2014/main" id="{655D77AF-94CF-4974-A8E8-5AAC51E4088D}"/>
              </a:ext>
            </a:extLst>
          </p:cNvPr>
          <p:cNvSpPr txBox="1"/>
          <p:nvPr/>
        </p:nvSpPr>
        <p:spPr>
          <a:xfrm>
            <a:off x="6797720" y="6156550"/>
            <a:ext cx="4482684" cy="646331"/>
          </a:xfrm>
          <a:prstGeom prst="rect">
            <a:avLst/>
          </a:prstGeom>
          <a:noFill/>
        </p:spPr>
        <p:txBody>
          <a:bodyPr wrap="square">
            <a:spAutoFit/>
          </a:bodyPr>
          <a:lstStyle/>
          <a:p>
            <a:pPr algn="ctr"/>
            <a:r>
              <a:rPr lang="ru-RU" dirty="0"/>
              <a:t>Рисунок 6 – Карл Великий и король лангобардов</a:t>
            </a:r>
          </a:p>
        </p:txBody>
      </p:sp>
    </p:spTree>
    <p:extLst>
      <p:ext uri="{BB962C8B-B14F-4D97-AF65-F5344CB8AC3E}">
        <p14:creationId xmlns:p14="http://schemas.microsoft.com/office/powerpoint/2010/main" val="2432588121"/>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1"/>
          <p:cNvSpPr txBox="1">
            <a:spLocks/>
          </p:cNvSpPr>
          <p:nvPr/>
        </p:nvSpPr>
        <p:spPr>
          <a:xfrm>
            <a:off x="4351734" y="314761"/>
            <a:ext cx="3537744" cy="442913"/>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defRPr/>
            </a:pPr>
            <a:r>
              <a:rPr lang="ru-RU" sz="3600" b="1" dirty="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Содержание</a:t>
            </a:r>
          </a:p>
        </p:txBody>
      </p:sp>
      <p:sp>
        <p:nvSpPr>
          <p:cNvPr id="14" name="Прямоугольник 13"/>
          <p:cNvSpPr/>
          <p:nvPr/>
        </p:nvSpPr>
        <p:spPr>
          <a:xfrm>
            <a:off x="276727" y="1418074"/>
            <a:ext cx="13383150" cy="2492990"/>
          </a:xfrm>
          <a:prstGeom prst="rect">
            <a:avLst/>
          </a:prstGeom>
        </p:spPr>
        <p:txBody>
          <a:bodyPr wrap="square">
            <a:spAutoFit/>
          </a:bodyPr>
          <a:lstStyle/>
          <a:p>
            <a:r>
              <a:rPr lang="ru-RU" sz="1600" dirty="0">
                <a:latin typeface="Tahoma" panose="020B0604030504040204" pitchFamily="34" charset="0"/>
                <a:ea typeface="Tahoma" panose="020B0604030504040204" pitchFamily="34" charset="0"/>
                <a:cs typeface="Tahoma" panose="020B0604030504040204" pitchFamily="34" charset="0"/>
              </a:rPr>
              <a:t>Введение…………………………………………....…………..…...............................</a:t>
            </a:r>
            <a:r>
              <a:rPr lang="en-US" sz="1600" dirty="0">
                <a:latin typeface="Tahoma" panose="020B0604030504040204" pitchFamily="34" charset="0"/>
                <a:ea typeface="Tahoma" panose="020B0604030504040204" pitchFamily="34" charset="0"/>
                <a:cs typeface="Tahoma" panose="020B0604030504040204" pitchFamily="34" charset="0"/>
              </a:rPr>
              <a:t>.......................</a:t>
            </a:r>
            <a:r>
              <a:rPr lang="ru-RU" sz="1600" dirty="0">
                <a:latin typeface="Tahoma" panose="020B0604030504040204" pitchFamily="34" charset="0"/>
                <a:ea typeface="Tahoma" panose="020B0604030504040204" pitchFamily="34" charset="0"/>
                <a:cs typeface="Tahoma" panose="020B0604030504040204" pitchFamily="34" charset="0"/>
              </a:rPr>
              <a:t>........................................</a:t>
            </a:r>
          </a:p>
          <a:p>
            <a:r>
              <a:rPr lang="ru-RU" sz="1600" dirty="0">
                <a:latin typeface="Tahoma" panose="020B0604030504040204" pitchFamily="34" charset="0"/>
                <a:ea typeface="Tahoma" panose="020B0604030504040204" pitchFamily="34" charset="0"/>
                <a:cs typeface="Tahoma" panose="020B0604030504040204" pitchFamily="34" charset="0"/>
              </a:rPr>
              <a:t>1. Франкское общество и государство</a:t>
            </a:r>
            <a:r>
              <a:rPr lang="en-US" sz="1600" dirty="0">
                <a:latin typeface="Tahoma" panose="020B0604030504040204" pitchFamily="34" charset="0"/>
                <a:ea typeface="Tahoma" panose="020B0604030504040204" pitchFamily="34" charset="0"/>
                <a:cs typeface="Tahoma" panose="020B0604030504040204" pitchFamily="34" charset="0"/>
              </a:rPr>
              <a:t>................</a:t>
            </a:r>
            <a:r>
              <a:rPr lang="ru-RU" sz="1600" dirty="0">
                <a:latin typeface="Tahoma" panose="020B0604030504040204" pitchFamily="34" charset="0"/>
                <a:ea typeface="Tahoma" panose="020B0604030504040204" pitchFamily="34" charset="0"/>
                <a:cs typeface="Tahoma" panose="020B0604030504040204" pitchFamily="34" charset="0"/>
              </a:rPr>
              <a:t>...</a:t>
            </a:r>
            <a:r>
              <a:rPr lang="en-US" sz="1600" dirty="0">
                <a:latin typeface="Tahoma" panose="020B0604030504040204" pitchFamily="34" charset="0"/>
                <a:ea typeface="Tahoma" panose="020B0604030504040204" pitchFamily="34" charset="0"/>
                <a:cs typeface="Tahoma" panose="020B0604030504040204" pitchFamily="34" charset="0"/>
              </a:rPr>
              <a:t>.......................</a:t>
            </a:r>
            <a:r>
              <a:rPr lang="ru-RU" sz="1600" dirty="0">
                <a:latin typeface="Tahoma" panose="020B0604030504040204" pitchFamily="34" charset="0"/>
                <a:ea typeface="Tahoma" panose="020B0604030504040204" pitchFamily="34" charset="0"/>
                <a:cs typeface="Tahoma" panose="020B0604030504040204" pitchFamily="34" charset="0"/>
              </a:rPr>
              <a:t>.......................................................................</a:t>
            </a:r>
          </a:p>
          <a:p>
            <a:r>
              <a:rPr lang="ru-RU" sz="1600" dirty="0">
                <a:latin typeface="Tahoma" panose="020B0604030504040204" pitchFamily="34" charset="0"/>
                <a:ea typeface="Tahoma" panose="020B0604030504040204" pitchFamily="34" charset="0"/>
                <a:cs typeface="Tahoma" panose="020B0604030504040204" pitchFamily="34" charset="0"/>
              </a:rPr>
              <a:t>2. Империя Карла Великого……………………………………………………………………………………………………………………………..</a:t>
            </a:r>
          </a:p>
          <a:p>
            <a:r>
              <a:rPr lang="ru-RU" sz="1600" dirty="0">
                <a:latin typeface="Tahoma" panose="020B0604030504040204" pitchFamily="34" charset="0"/>
                <a:ea typeface="Tahoma" panose="020B0604030504040204" pitchFamily="34" charset="0"/>
                <a:cs typeface="Tahoma" panose="020B0604030504040204" pitchFamily="34" charset="0"/>
              </a:rPr>
              <a:t>3. Византийская империя…………………………………………………………………………………………………………………………………</a:t>
            </a:r>
            <a:br>
              <a:rPr lang="en-US" sz="1600" dirty="0">
                <a:latin typeface="Tahoma" panose="020B0604030504040204" pitchFamily="34" charset="0"/>
                <a:ea typeface="Tahoma" panose="020B0604030504040204" pitchFamily="34" charset="0"/>
                <a:cs typeface="Tahoma" panose="020B0604030504040204" pitchFamily="34" charset="0"/>
              </a:rPr>
            </a:br>
            <a:r>
              <a:rPr lang="ru-RU" sz="1600" dirty="0">
                <a:latin typeface="Tahoma" panose="020B0604030504040204" pitchFamily="34" charset="0"/>
                <a:ea typeface="Tahoma" panose="020B0604030504040204" pitchFamily="34" charset="0"/>
                <a:cs typeface="Tahoma" panose="020B0604030504040204" pitchFamily="34" charset="0"/>
              </a:rPr>
              <a:t>4. Арабы и ислам……………………………………………………………………………………………………………………………………………..</a:t>
            </a:r>
          </a:p>
          <a:p>
            <a:r>
              <a:rPr lang="ru-RU" sz="1600" dirty="0">
                <a:latin typeface="Tahoma" panose="020B0604030504040204" pitchFamily="34" charset="0"/>
                <a:ea typeface="Tahoma" panose="020B0604030504040204" pitchFamily="34" charset="0"/>
                <a:cs typeface="Tahoma" panose="020B0604030504040204" pitchFamily="34" charset="0"/>
              </a:rPr>
              <a:t>5. Образование Древнерусского государства.......................................................................................................</a:t>
            </a:r>
            <a:endParaRPr lang="en-US" sz="1600" dirty="0">
              <a:latin typeface="Tahoma" panose="020B0604030504040204" pitchFamily="34" charset="0"/>
              <a:ea typeface="Tahoma" panose="020B0604030504040204" pitchFamily="34" charset="0"/>
              <a:cs typeface="Tahoma" panose="020B0604030504040204" pitchFamily="34" charset="0"/>
            </a:endParaRPr>
          </a:p>
          <a:p>
            <a:r>
              <a:rPr lang="en-US" sz="1600" dirty="0">
                <a:latin typeface="Tahoma" panose="020B0604030504040204" pitchFamily="34" charset="0"/>
                <a:ea typeface="Tahoma" panose="020B0604030504040204" pitchFamily="34" charset="0"/>
                <a:cs typeface="Tahoma" panose="020B0604030504040204" pitchFamily="34" charset="0"/>
              </a:rPr>
              <a:t>6. </a:t>
            </a:r>
            <a:r>
              <a:rPr lang="ru-RU" sz="1600" dirty="0">
                <a:latin typeface="Tahoma" panose="020B0604030504040204" pitchFamily="34" charset="0"/>
                <a:ea typeface="Tahoma" panose="020B0604030504040204" pitchFamily="34" charset="0"/>
                <a:cs typeface="Tahoma" panose="020B0604030504040204" pitchFamily="34" charset="0"/>
              </a:rPr>
              <a:t>Русская правда – как первый свод законов, её сравнение с «варварскими правдами» (Салической правдой)…</a:t>
            </a:r>
          </a:p>
          <a:p>
            <a:r>
              <a:rPr lang="ru-RU" sz="1600" dirty="0">
                <a:latin typeface="Tahoma" panose="020B0604030504040204" pitchFamily="34" charset="0"/>
                <a:ea typeface="Tahoma" panose="020B0604030504040204" pitchFamily="34" charset="0"/>
                <a:cs typeface="Tahoma" panose="020B0604030504040204" pitchFamily="34" charset="0"/>
              </a:rPr>
              <a:t>Заключение………………………………………...……….....................................................................................................</a:t>
            </a:r>
          </a:p>
          <a:p>
            <a:r>
              <a:rPr lang="ru-RU" sz="1600" dirty="0">
                <a:latin typeface="Tahoma" panose="020B0604030504040204" pitchFamily="34" charset="0"/>
                <a:ea typeface="Tahoma" panose="020B0604030504040204" pitchFamily="34" charset="0"/>
                <a:cs typeface="Tahoma" panose="020B0604030504040204" pitchFamily="34" charset="0"/>
              </a:rPr>
              <a:t>Список использованных источников…….…...........................................................................................................</a:t>
            </a:r>
            <a:br>
              <a:rPr lang="ru-RU" sz="1200" dirty="0">
                <a:latin typeface="Tahoma" panose="020B0604030504040204" pitchFamily="34" charset="0"/>
                <a:ea typeface="Tahoma" panose="020B0604030504040204" pitchFamily="34" charset="0"/>
                <a:cs typeface="Tahoma" panose="020B0604030504040204" pitchFamily="34" charset="0"/>
              </a:rPr>
            </a:br>
            <a:endParaRPr lang="ru-RU" sz="1200" dirty="0">
              <a:latin typeface="Tahoma" panose="020B0604030504040204" pitchFamily="34" charset="0"/>
              <a:ea typeface="Tahoma" panose="020B0604030504040204" pitchFamily="34" charset="0"/>
              <a:cs typeface="Tahoma" panose="020B0604030504040204" pitchFamily="34" charset="0"/>
            </a:endParaRPr>
          </a:p>
        </p:txBody>
      </p:sp>
      <p:sp>
        <p:nvSpPr>
          <p:cNvPr id="3" name="Прямоугольник 2">
            <a:extLst>
              <a:ext uri="{FF2B5EF4-FFF2-40B4-BE49-F238E27FC236}">
                <a16:creationId xmlns:a16="http://schemas.microsoft.com/office/drawing/2014/main" id="{69B08EC1-B669-1309-53E3-AF63B30E4449}"/>
              </a:ext>
            </a:extLst>
          </p:cNvPr>
          <p:cNvSpPr/>
          <p:nvPr/>
        </p:nvSpPr>
        <p:spPr>
          <a:xfrm>
            <a:off x="10852380" y="1418074"/>
            <a:ext cx="573402" cy="2308324"/>
          </a:xfrm>
          <a:prstGeom prst="rect">
            <a:avLst/>
          </a:prstGeom>
        </p:spPr>
        <p:txBody>
          <a:bodyPr wrap="square">
            <a:spAutoFit/>
          </a:bodyPr>
          <a:lstStyle/>
          <a:p>
            <a:r>
              <a:rPr lang="ru-RU" sz="1600" dirty="0">
                <a:latin typeface="Tahoma" panose="020B0604030504040204" pitchFamily="34" charset="0"/>
                <a:ea typeface="Tahoma" panose="020B0604030504040204" pitchFamily="34" charset="0"/>
                <a:cs typeface="Tahoma" panose="020B0604030504040204" pitchFamily="34" charset="0"/>
              </a:rPr>
              <a:t>1</a:t>
            </a:r>
            <a:br>
              <a:rPr lang="ru-RU" sz="1600" dirty="0">
                <a:latin typeface="Tahoma" panose="020B0604030504040204" pitchFamily="34" charset="0"/>
                <a:ea typeface="Tahoma" panose="020B0604030504040204" pitchFamily="34" charset="0"/>
                <a:cs typeface="Tahoma" panose="020B0604030504040204" pitchFamily="34" charset="0"/>
              </a:rPr>
            </a:br>
            <a:r>
              <a:rPr lang="ru-RU" sz="1600" dirty="0">
                <a:latin typeface="Tahoma" panose="020B0604030504040204" pitchFamily="34" charset="0"/>
                <a:ea typeface="Tahoma" panose="020B0604030504040204" pitchFamily="34" charset="0"/>
                <a:cs typeface="Tahoma" panose="020B0604030504040204" pitchFamily="34" charset="0"/>
              </a:rPr>
              <a:t>5</a:t>
            </a:r>
          </a:p>
          <a:p>
            <a:r>
              <a:rPr lang="ru-RU" sz="1600" dirty="0">
                <a:latin typeface="Tahoma" panose="020B0604030504040204" pitchFamily="34" charset="0"/>
                <a:ea typeface="Tahoma" panose="020B0604030504040204" pitchFamily="34" charset="0"/>
                <a:cs typeface="Tahoma" panose="020B0604030504040204" pitchFamily="34" charset="0"/>
              </a:rPr>
              <a:t>15</a:t>
            </a:r>
          </a:p>
          <a:p>
            <a:r>
              <a:rPr lang="ru-RU" sz="1600" dirty="0">
                <a:latin typeface="Tahoma" panose="020B0604030504040204" pitchFamily="34" charset="0"/>
                <a:ea typeface="Tahoma" panose="020B0604030504040204" pitchFamily="34" charset="0"/>
                <a:cs typeface="Tahoma" panose="020B0604030504040204" pitchFamily="34" charset="0"/>
              </a:rPr>
              <a:t>28</a:t>
            </a:r>
          </a:p>
          <a:p>
            <a:r>
              <a:rPr lang="ru-RU" sz="1600" dirty="0">
                <a:latin typeface="Tahoma" panose="020B0604030504040204" pitchFamily="34" charset="0"/>
                <a:ea typeface="Tahoma" panose="020B0604030504040204" pitchFamily="34" charset="0"/>
                <a:cs typeface="Tahoma" panose="020B0604030504040204" pitchFamily="34" charset="0"/>
              </a:rPr>
              <a:t>36</a:t>
            </a:r>
          </a:p>
          <a:p>
            <a:r>
              <a:rPr lang="ru-RU" sz="1600" dirty="0">
                <a:latin typeface="Tahoma" panose="020B0604030504040204" pitchFamily="34" charset="0"/>
                <a:ea typeface="Tahoma" panose="020B0604030504040204" pitchFamily="34" charset="0"/>
                <a:cs typeface="Tahoma" panose="020B0604030504040204" pitchFamily="34" charset="0"/>
              </a:rPr>
              <a:t>41</a:t>
            </a:r>
          </a:p>
          <a:p>
            <a:r>
              <a:rPr lang="ru-RU" sz="1600" dirty="0">
                <a:latin typeface="Tahoma" panose="020B0604030504040204" pitchFamily="34" charset="0"/>
                <a:ea typeface="Tahoma" panose="020B0604030504040204" pitchFamily="34" charset="0"/>
                <a:cs typeface="Tahoma" panose="020B0604030504040204" pitchFamily="34" charset="0"/>
              </a:rPr>
              <a:t>46</a:t>
            </a:r>
          </a:p>
          <a:p>
            <a:r>
              <a:rPr lang="ru-RU" sz="1600" dirty="0">
                <a:latin typeface="Tahoma" panose="020B0604030504040204" pitchFamily="34" charset="0"/>
                <a:ea typeface="Tahoma" panose="020B0604030504040204" pitchFamily="34" charset="0"/>
                <a:cs typeface="Tahoma" panose="020B0604030504040204" pitchFamily="34" charset="0"/>
              </a:rPr>
              <a:t>56</a:t>
            </a:r>
          </a:p>
          <a:p>
            <a:r>
              <a:rPr lang="ru-RU" sz="1600" dirty="0">
                <a:latin typeface="Tahoma" panose="020B0604030504040204" pitchFamily="34" charset="0"/>
                <a:ea typeface="Tahoma" panose="020B0604030504040204" pitchFamily="34" charset="0"/>
                <a:cs typeface="Tahoma" panose="020B0604030504040204" pitchFamily="34" charset="0"/>
              </a:rPr>
              <a:t>57</a:t>
            </a:r>
          </a:p>
        </p:txBody>
      </p:sp>
    </p:spTree>
    <p:extLst>
      <p:ext uri="{BB962C8B-B14F-4D97-AF65-F5344CB8AC3E}">
        <p14:creationId xmlns:p14="http://schemas.microsoft.com/office/powerpoint/2010/main" val="1759938065"/>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en-US" sz="2400" dirty="0"/>
              <a:t>1</a:t>
            </a:r>
            <a:r>
              <a:rPr lang="ru-RU" sz="2400" dirty="0"/>
              <a:t>9</a:t>
            </a:r>
          </a:p>
        </p:txBody>
      </p:sp>
      <p:sp>
        <p:nvSpPr>
          <p:cNvPr id="6" name="TextBox 5">
            <a:extLst>
              <a:ext uri="{FF2B5EF4-FFF2-40B4-BE49-F238E27FC236}">
                <a16:creationId xmlns:a16="http://schemas.microsoft.com/office/drawing/2014/main" id="{585D3F43-9D68-F2F5-EDE9-A4A07B28CE56}"/>
              </a:ext>
            </a:extLst>
          </p:cNvPr>
          <p:cNvSpPr txBox="1"/>
          <p:nvPr/>
        </p:nvSpPr>
        <p:spPr>
          <a:xfrm>
            <a:off x="0" y="322384"/>
            <a:ext cx="10615246" cy="954107"/>
          </a:xfrm>
          <a:prstGeom prst="rect">
            <a:avLst/>
          </a:prstGeom>
          <a:noFill/>
        </p:spPr>
        <p:txBody>
          <a:bodyPr wrap="square">
            <a:spAutoFit/>
          </a:bodyPr>
          <a:lstStyle/>
          <a:p>
            <a:pPr lvl="0" algn="ctr"/>
            <a:r>
              <a:rPr lang="ru-RU" sz="2800" dirty="0">
                <a:latin typeface="Tahoma" panose="020B0604030504040204" pitchFamily="34" charset="0"/>
                <a:ea typeface="Tahoma" panose="020B0604030504040204" pitchFamily="34" charset="0"/>
                <a:cs typeface="Tahoma" panose="020B0604030504040204" pitchFamily="34" charset="0"/>
              </a:rPr>
              <a:t>Войны в Италии и Испании,       покорение саксов</a:t>
            </a:r>
            <a:br>
              <a:rPr lang="ru-RU" sz="2800" dirty="0">
                <a:latin typeface="Tahoma" panose="020B0604030504040204" pitchFamily="34" charset="0"/>
                <a:ea typeface="Tahoma" panose="020B0604030504040204" pitchFamily="34" charset="0"/>
                <a:cs typeface="Tahoma" panose="020B0604030504040204" pitchFamily="34" charset="0"/>
              </a:rPr>
            </a:br>
            <a:endParaRPr lang="en-US" sz="28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5" name="Прямоугольник 4"/>
          <p:cNvSpPr/>
          <p:nvPr/>
        </p:nvSpPr>
        <p:spPr>
          <a:xfrm>
            <a:off x="449762" y="2129737"/>
            <a:ext cx="5915412" cy="2636684"/>
          </a:xfrm>
          <a:prstGeom prst="rect">
            <a:avLst/>
          </a:prstGeom>
        </p:spPr>
        <p:txBody>
          <a:bodyPr wrap="square">
            <a:spAutoFit/>
          </a:bodyPr>
          <a:lstStyle/>
          <a:p>
            <a:pPr lvl="0" algn="just">
              <a:lnSpc>
                <a:spcPct val="150000"/>
              </a:lnSpc>
            </a:pPr>
            <a:r>
              <a:rPr lang="ru-RU" sz="1400" dirty="0">
                <a:solidFill>
                  <a:prstClr val="white"/>
                </a:solidFill>
                <a:ea typeface="Tahoma" panose="020B0604030504040204" pitchFamily="34" charset="0"/>
                <a:cs typeface="Tahoma" panose="020B0604030504040204" pitchFamily="34" charset="0"/>
              </a:rPr>
              <a:t>Самой длительной и тяжелой была война с племенами саксов. Они занимали территорию</a:t>
            </a:r>
            <a:r>
              <a:rPr lang="en-US" sz="1400" dirty="0">
                <a:solidFill>
                  <a:prstClr val="white"/>
                </a:solidFill>
                <a:ea typeface="Tahoma" panose="020B0604030504040204" pitchFamily="34" charset="0"/>
                <a:cs typeface="Tahoma" panose="020B0604030504040204" pitchFamily="34" charset="0"/>
              </a:rPr>
              <a:t> </a:t>
            </a:r>
            <a:r>
              <a:rPr lang="ru-RU" sz="1400" dirty="0">
                <a:solidFill>
                  <a:prstClr val="white"/>
                </a:solidFill>
                <a:ea typeface="Tahoma" panose="020B0604030504040204" pitchFamily="34" charset="0"/>
                <a:cs typeface="Tahoma" panose="020B0604030504040204" pitchFamily="34" charset="0"/>
              </a:rPr>
              <a:t>к северо-востоку от франков между Рейном и Эльбой</a:t>
            </a:r>
            <a:r>
              <a:rPr lang="en-US" sz="1400" dirty="0">
                <a:solidFill>
                  <a:prstClr val="white"/>
                </a:solidFill>
                <a:ea typeface="Tahoma" panose="020B0604030504040204" pitchFamily="34" charset="0"/>
                <a:cs typeface="Tahoma" panose="020B0604030504040204" pitchFamily="34" charset="0"/>
              </a:rPr>
              <a:t> </a:t>
            </a:r>
            <a:r>
              <a:rPr lang="ru-RU" sz="1400" dirty="0">
                <a:solidFill>
                  <a:prstClr val="white"/>
                </a:solidFill>
                <a:ea typeface="Tahoma" panose="020B0604030504040204" pitchFamily="34" charset="0"/>
                <a:cs typeface="Tahoma" panose="020B0604030504040204" pitchFamily="34" charset="0"/>
              </a:rPr>
              <a:t>Карл Великий совершил против саксов 8 походов. Карл Великий заставлял саксов принимать христианство. Саксы поднимали восстания, которые жестоко подавлялись. Карл привлек на свою сторону вождей саксов, раздавая им земли и графские титулы. </a:t>
            </a:r>
          </a:p>
          <a:p>
            <a:pPr lvl="0" algn="just">
              <a:lnSpc>
                <a:spcPct val="150000"/>
              </a:lnSpc>
            </a:pPr>
            <a:endParaRPr lang="ru-RU" sz="1400" dirty="0">
              <a:solidFill>
                <a:prstClr val="white"/>
              </a:solidFill>
              <a:ea typeface="Tahoma" panose="020B0604030504040204" pitchFamily="34" charset="0"/>
              <a:cs typeface="Tahoma" panose="020B0604030504040204" pitchFamily="34" charset="0"/>
            </a:endParaRPr>
          </a:p>
        </p:txBody>
      </p:sp>
      <p:pic>
        <p:nvPicPr>
          <p:cNvPr id="7" name="Picture 6" descr="6Quqt7RcUAY">
            <a:extLst>
              <a:ext uri="{FF2B5EF4-FFF2-40B4-BE49-F238E27FC236}">
                <a16:creationId xmlns:a16="http://schemas.microsoft.com/office/drawing/2014/main" id="{88A937EA-0B10-4DFF-8ECF-586F6219620A}"/>
              </a:ext>
            </a:extLst>
          </p:cNvPr>
          <p:cNvPicPr>
            <a:picLocks noChangeAspect="1" noChangeArrowheads="1"/>
          </p:cNvPicPr>
          <p:nvPr/>
        </p:nvPicPr>
        <p:blipFill>
          <a:blip r:embed="rId2"/>
          <a:srcRect/>
          <a:stretch>
            <a:fillRect/>
          </a:stretch>
        </p:blipFill>
        <p:spPr bwMode="auto">
          <a:xfrm>
            <a:off x="7161480" y="1337420"/>
            <a:ext cx="4065320" cy="4705837"/>
          </a:xfrm>
          <a:prstGeom prst="rect">
            <a:avLst/>
          </a:prstGeom>
          <a:noFill/>
          <a:ln w="22225">
            <a:solidFill>
              <a:srgbClr val="0000FF"/>
            </a:solidFill>
            <a:miter lim="800000"/>
            <a:headEnd/>
            <a:tailEnd/>
          </a:ln>
        </p:spPr>
      </p:pic>
      <p:sp>
        <p:nvSpPr>
          <p:cNvPr id="8" name="TextBox 7">
            <a:extLst>
              <a:ext uri="{FF2B5EF4-FFF2-40B4-BE49-F238E27FC236}">
                <a16:creationId xmlns:a16="http://schemas.microsoft.com/office/drawing/2014/main" id="{042475E0-1860-41B4-9F98-ED5ED4393CD9}"/>
              </a:ext>
            </a:extLst>
          </p:cNvPr>
          <p:cNvSpPr txBox="1"/>
          <p:nvPr/>
        </p:nvSpPr>
        <p:spPr>
          <a:xfrm>
            <a:off x="7161480" y="6043256"/>
            <a:ext cx="4065320" cy="369332"/>
          </a:xfrm>
          <a:prstGeom prst="rect">
            <a:avLst/>
          </a:prstGeom>
          <a:noFill/>
        </p:spPr>
        <p:txBody>
          <a:bodyPr wrap="square">
            <a:spAutoFit/>
          </a:bodyPr>
          <a:lstStyle/>
          <a:p>
            <a:pPr algn="ctr"/>
            <a:r>
              <a:rPr lang="ru-RU" dirty="0"/>
              <a:t>Рисунок </a:t>
            </a:r>
            <a:r>
              <a:rPr lang="en-US" dirty="0"/>
              <a:t>7</a:t>
            </a:r>
            <a:r>
              <a:rPr lang="ru-RU" dirty="0"/>
              <a:t> – Саксы</a:t>
            </a:r>
          </a:p>
        </p:txBody>
      </p:sp>
    </p:spTree>
    <p:extLst>
      <p:ext uri="{BB962C8B-B14F-4D97-AF65-F5344CB8AC3E}">
        <p14:creationId xmlns:p14="http://schemas.microsoft.com/office/powerpoint/2010/main" val="2137228309"/>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a:t>20</a:t>
            </a:r>
          </a:p>
        </p:txBody>
      </p:sp>
      <p:sp>
        <p:nvSpPr>
          <p:cNvPr id="6" name="TextBox 5">
            <a:extLst>
              <a:ext uri="{FF2B5EF4-FFF2-40B4-BE49-F238E27FC236}">
                <a16:creationId xmlns:a16="http://schemas.microsoft.com/office/drawing/2014/main" id="{585D3F43-9D68-F2F5-EDE9-A4A07B28CE56}"/>
              </a:ext>
            </a:extLst>
          </p:cNvPr>
          <p:cNvSpPr txBox="1"/>
          <p:nvPr/>
        </p:nvSpPr>
        <p:spPr>
          <a:xfrm>
            <a:off x="0" y="164167"/>
            <a:ext cx="10615246" cy="523220"/>
          </a:xfrm>
          <a:prstGeom prst="rect">
            <a:avLst/>
          </a:prstGeom>
          <a:noFill/>
        </p:spPr>
        <p:txBody>
          <a:bodyPr wrap="square">
            <a:spAutoFit/>
          </a:bodyPr>
          <a:lstStyle/>
          <a:p>
            <a:pPr lvl="0" algn="ctr"/>
            <a:r>
              <a:rPr lang="ru-RU" sz="2800" dirty="0">
                <a:latin typeface="Tahoma" panose="020B0604030504040204" pitchFamily="34" charset="0"/>
                <a:ea typeface="Tahoma" panose="020B0604030504040204" pitchFamily="34" charset="0"/>
                <a:cs typeface="Tahoma" panose="020B0604030504040204" pitchFamily="34" charset="0"/>
              </a:rPr>
              <a:t>Империя Карла Великого</a:t>
            </a:r>
            <a:endParaRPr lang="en-US" sz="28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7" name="Прямоугольник 6"/>
          <p:cNvSpPr/>
          <p:nvPr/>
        </p:nvSpPr>
        <p:spPr>
          <a:xfrm>
            <a:off x="337086" y="2113576"/>
            <a:ext cx="4763036" cy="2261517"/>
          </a:xfrm>
          <a:prstGeom prst="rect">
            <a:avLst/>
          </a:prstGeom>
        </p:spPr>
        <p:txBody>
          <a:bodyPr wrap="square">
            <a:spAutoFit/>
          </a:bodyPr>
          <a:lstStyle/>
          <a:p>
            <a:pPr algn="just">
              <a:lnSpc>
                <a:spcPct val="150000"/>
              </a:lnSpc>
            </a:pPr>
            <a:r>
              <a:rPr lang="ru-RU" sz="1600" dirty="0">
                <a:ea typeface="Tahoma" panose="020B0604030504040204" pitchFamily="34" charset="0"/>
                <a:cs typeface="Tahoma" panose="020B0604030504040204" pitchFamily="34" charset="0"/>
              </a:rPr>
              <a:t> Государство франков достигло огромных размеров  и включало в себя множество племен    и народов. В 800 г. Папа римский возложил на голову Карла императорскую корону Государство франков стало империей,  а король Карл – императором.</a:t>
            </a:r>
          </a:p>
        </p:txBody>
      </p:sp>
      <p:pic>
        <p:nvPicPr>
          <p:cNvPr id="8" name="Picture 2">
            <a:extLst>
              <a:ext uri="{FF2B5EF4-FFF2-40B4-BE49-F238E27FC236}">
                <a16:creationId xmlns:a16="http://schemas.microsoft.com/office/drawing/2014/main" id="{8896DA9B-8295-8703-434C-308B4DC8C5DB}"/>
              </a:ext>
            </a:extLst>
          </p:cNvPr>
          <p:cNvPicPr>
            <a:picLocks noChangeAspect="1" noChangeArrowheads="1"/>
          </p:cNvPicPr>
          <p:nvPr/>
        </p:nvPicPr>
        <p:blipFill>
          <a:blip r:embed="rId2"/>
          <a:srcRect/>
          <a:stretch/>
        </p:blipFill>
        <p:spPr bwMode="auto">
          <a:xfrm>
            <a:off x="5651577" y="853826"/>
            <a:ext cx="4403570" cy="4529387"/>
          </a:xfrm>
          <a:prstGeom prst="rect">
            <a:avLst/>
          </a:prstGeom>
          <a:noFill/>
          <a:extLst>
            <a:ext uri="{909E8E84-426E-40DD-AFC4-6F175D3DCCD1}">
              <a14:hiddenFill xmlns:a14="http://schemas.microsoft.com/office/drawing/2010/main">
                <a:solidFill>
                  <a:srgbClr val="FFFFFF"/>
                </a:solidFill>
              </a14:hiddenFill>
            </a:ext>
          </a:extLst>
        </p:spPr>
      </p:pic>
      <p:sp>
        <p:nvSpPr>
          <p:cNvPr id="9" name="Прямоугольник 8">
            <a:extLst>
              <a:ext uri="{FF2B5EF4-FFF2-40B4-BE49-F238E27FC236}">
                <a16:creationId xmlns:a16="http://schemas.microsoft.com/office/drawing/2014/main" id="{A13B6D1F-CA6A-DB28-4D02-4F06B91827A8}"/>
              </a:ext>
            </a:extLst>
          </p:cNvPr>
          <p:cNvSpPr/>
          <p:nvPr/>
        </p:nvSpPr>
        <p:spPr>
          <a:xfrm>
            <a:off x="5534024" y="5570537"/>
            <a:ext cx="4638675" cy="374526"/>
          </a:xfrm>
          <a:prstGeom prst="rect">
            <a:avLst/>
          </a:prstGeom>
        </p:spPr>
        <p:txBody>
          <a:bodyPr wrap="square">
            <a:spAutoFit/>
          </a:bodyPr>
          <a:lstStyle/>
          <a:p>
            <a:pPr algn="ctr">
              <a:lnSpc>
                <a:spcPct val="150000"/>
              </a:lnSpc>
            </a:pPr>
            <a:r>
              <a:rPr lang="ru-RU" sz="1400" dirty="0">
                <a:ea typeface="Tahoma" panose="020B0604030504040204" pitchFamily="34" charset="0"/>
                <a:cs typeface="Tahoma" panose="020B0604030504040204" pitchFamily="34" charset="0"/>
              </a:rPr>
              <a:t>Рисунок  8 –Коронация Карла Великого</a:t>
            </a:r>
          </a:p>
        </p:txBody>
      </p:sp>
    </p:spTree>
    <p:extLst>
      <p:ext uri="{BB962C8B-B14F-4D97-AF65-F5344CB8AC3E}">
        <p14:creationId xmlns:p14="http://schemas.microsoft.com/office/powerpoint/2010/main" val="3655596457"/>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a:t>21</a:t>
            </a:r>
          </a:p>
        </p:txBody>
      </p:sp>
      <p:sp>
        <p:nvSpPr>
          <p:cNvPr id="6" name="TextBox 5">
            <a:extLst>
              <a:ext uri="{FF2B5EF4-FFF2-40B4-BE49-F238E27FC236}">
                <a16:creationId xmlns:a16="http://schemas.microsoft.com/office/drawing/2014/main" id="{585D3F43-9D68-F2F5-EDE9-A4A07B28CE56}"/>
              </a:ext>
            </a:extLst>
          </p:cNvPr>
          <p:cNvSpPr txBox="1"/>
          <p:nvPr/>
        </p:nvSpPr>
        <p:spPr>
          <a:xfrm>
            <a:off x="-47502" y="164167"/>
            <a:ext cx="10615246" cy="523220"/>
          </a:xfrm>
          <a:prstGeom prst="rect">
            <a:avLst/>
          </a:prstGeom>
          <a:noFill/>
        </p:spPr>
        <p:txBody>
          <a:bodyPr wrap="square">
            <a:spAutoFit/>
          </a:bodyPr>
          <a:lstStyle/>
          <a:p>
            <a:pPr lvl="0" algn="ctr"/>
            <a:r>
              <a:rPr lang="ru-RU" sz="2800" dirty="0">
                <a:latin typeface="Tahoma" panose="020B0604030504040204" pitchFamily="34" charset="0"/>
                <a:ea typeface="Tahoma" panose="020B0604030504040204" pitchFamily="34" charset="0"/>
                <a:cs typeface="Tahoma" panose="020B0604030504040204" pitchFamily="34" charset="0"/>
              </a:rPr>
              <a:t>Империя Карла Великого</a:t>
            </a:r>
          </a:p>
        </p:txBody>
      </p:sp>
      <p:sp>
        <p:nvSpPr>
          <p:cNvPr id="10" name="Прямоугольник 9"/>
          <p:cNvSpPr/>
          <p:nvPr/>
        </p:nvSpPr>
        <p:spPr>
          <a:xfrm>
            <a:off x="212725" y="687387"/>
            <a:ext cx="10230642" cy="1130118"/>
          </a:xfrm>
          <a:prstGeom prst="rect">
            <a:avLst/>
          </a:prstGeom>
        </p:spPr>
        <p:txBody>
          <a:bodyPr wrap="square">
            <a:spAutoFit/>
          </a:bodyPr>
          <a:lstStyle/>
          <a:p>
            <a:pPr algn="just">
              <a:lnSpc>
                <a:spcPct val="150000"/>
              </a:lnSpc>
            </a:pPr>
            <a:r>
              <a:rPr lang="ru-RU" sz="2400" dirty="0">
                <a:ea typeface="Tahoma" panose="020B0604030504040204" pitchFamily="34" charset="0"/>
                <a:cs typeface="Tahoma" panose="020B0604030504040204" pitchFamily="34" charset="0"/>
              </a:rPr>
              <a:t>Столицей империи франков стал город Ахен По приказу Карла начали возводить каменные постройки дворца и собора.</a:t>
            </a:r>
          </a:p>
        </p:txBody>
      </p:sp>
      <p:pic>
        <p:nvPicPr>
          <p:cNvPr id="11" name="Picture 2">
            <a:extLst>
              <a:ext uri="{FF2B5EF4-FFF2-40B4-BE49-F238E27FC236}">
                <a16:creationId xmlns:a16="http://schemas.microsoft.com/office/drawing/2014/main" id="{C8E98561-0704-3214-3421-C0E118D9D75A}"/>
              </a:ext>
            </a:extLst>
          </p:cNvPr>
          <p:cNvPicPr>
            <a:picLocks noChangeAspect="1" noChangeArrowheads="1"/>
          </p:cNvPicPr>
          <p:nvPr/>
        </p:nvPicPr>
        <p:blipFill>
          <a:blip r:embed="rId2"/>
          <a:srcRect/>
          <a:stretch/>
        </p:blipFill>
        <p:spPr bwMode="auto">
          <a:xfrm>
            <a:off x="212725" y="2179552"/>
            <a:ext cx="4413354" cy="3251945"/>
          </a:xfrm>
          <a:prstGeom prst="rect">
            <a:avLst/>
          </a:prstGeom>
          <a:noFill/>
          <a:extLst>
            <a:ext uri="{909E8E84-426E-40DD-AFC4-6F175D3DCCD1}">
              <a14:hiddenFill xmlns:a14="http://schemas.microsoft.com/office/drawing/2010/main">
                <a:solidFill>
                  <a:srgbClr val="FFFFFF"/>
                </a:solidFill>
              </a14:hiddenFill>
            </a:ext>
          </a:extLst>
        </p:spPr>
      </p:pic>
      <p:sp>
        <p:nvSpPr>
          <p:cNvPr id="13" name="Прямоугольник 12">
            <a:extLst>
              <a:ext uri="{FF2B5EF4-FFF2-40B4-BE49-F238E27FC236}">
                <a16:creationId xmlns:a16="http://schemas.microsoft.com/office/drawing/2014/main" id="{3C1A7155-3B1B-E73D-DC7C-251B90347B16}"/>
              </a:ext>
            </a:extLst>
          </p:cNvPr>
          <p:cNvSpPr/>
          <p:nvPr/>
        </p:nvSpPr>
        <p:spPr>
          <a:xfrm>
            <a:off x="212725" y="5431497"/>
            <a:ext cx="4413354" cy="374526"/>
          </a:xfrm>
          <a:prstGeom prst="rect">
            <a:avLst/>
          </a:prstGeom>
        </p:spPr>
        <p:txBody>
          <a:bodyPr wrap="square">
            <a:spAutoFit/>
          </a:bodyPr>
          <a:lstStyle/>
          <a:p>
            <a:pPr algn="ctr">
              <a:lnSpc>
                <a:spcPct val="150000"/>
              </a:lnSpc>
            </a:pPr>
            <a:r>
              <a:rPr lang="ru-RU" sz="1400" dirty="0">
                <a:ea typeface="Tahoma" panose="020B0604030504040204" pitchFamily="34" charset="0"/>
                <a:cs typeface="Tahoma" panose="020B0604030504040204" pitchFamily="34" charset="0"/>
              </a:rPr>
              <a:t>Рисунок  9 – Собор в Ахене</a:t>
            </a:r>
          </a:p>
        </p:txBody>
      </p:sp>
      <p:pic>
        <p:nvPicPr>
          <p:cNvPr id="7" name="Picture 7" descr="800px-Aachener_Pfalz_(rus)">
            <a:extLst>
              <a:ext uri="{FF2B5EF4-FFF2-40B4-BE49-F238E27FC236}">
                <a16:creationId xmlns:a16="http://schemas.microsoft.com/office/drawing/2014/main" id="{34EBAC6F-6AE0-4092-8EF3-319D46C442F6}"/>
              </a:ext>
            </a:extLst>
          </p:cNvPr>
          <p:cNvPicPr>
            <a:picLocks noChangeAspect="1" noChangeArrowheads="1"/>
          </p:cNvPicPr>
          <p:nvPr/>
        </p:nvPicPr>
        <p:blipFill>
          <a:blip r:embed="rId3"/>
          <a:srcRect/>
          <a:stretch>
            <a:fillRect/>
          </a:stretch>
        </p:blipFill>
        <p:spPr bwMode="auto">
          <a:xfrm>
            <a:off x="5013288" y="2179552"/>
            <a:ext cx="6778910" cy="3251945"/>
          </a:xfrm>
          <a:prstGeom prst="rect">
            <a:avLst/>
          </a:prstGeom>
          <a:noFill/>
          <a:ln w="22225">
            <a:solidFill>
              <a:srgbClr val="0000FF"/>
            </a:solidFill>
            <a:miter lim="800000"/>
            <a:headEnd/>
            <a:tailEnd/>
          </a:ln>
        </p:spPr>
      </p:pic>
      <p:sp>
        <p:nvSpPr>
          <p:cNvPr id="8" name="Прямоугольник 7">
            <a:extLst>
              <a:ext uri="{FF2B5EF4-FFF2-40B4-BE49-F238E27FC236}">
                <a16:creationId xmlns:a16="http://schemas.microsoft.com/office/drawing/2014/main" id="{7F4A07F1-C667-4AF1-856D-01A5B867808E}"/>
              </a:ext>
            </a:extLst>
          </p:cNvPr>
          <p:cNvSpPr/>
          <p:nvPr/>
        </p:nvSpPr>
        <p:spPr>
          <a:xfrm>
            <a:off x="5013288" y="5431497"/>
            <a:ext cx="6778910" cy="374526"/>
          </a:xfrm>
          <a:prstGeom prst="rect">
            <a:avLst/>
          </a:prstGeom>
        </p:spPr>
        <p:txBody>
          <a:bodyPr wrap="square">
            <a:spAutoFit/>
          </a:bodyPr>
          <a:lstStyle/>
          <a:p>
            <a:pPr algn="ctr">
              <a:lnSpc>
                <a:spcPct val="150000"/>
              </a:lnSpc>
            </a:pPr>
            <a:r>
              <a:rPr lang="ru-RU" sz="1400" dirty="0">
                <a:ea typeface="Tahoma" panose="020B0604030504040204" pitchFamily="34" charset="0"/>
                <a:cs typeface="Tahoma" panose="020B0604030504040204" pitchFamily="34" charset="0"/>
              </a:rPr>
              <a:t>Рисунок  9 – Схема дворца в Ахене</a:t>
            </a:r>
          </a:p>
        </p:txBody>
      </p:sp>
    </p:spTree>
    <p:extLst>
      <p:ext uri="{BB962C8B-B14F-4D97-AF65-F5344CB8AC3E}">
        <p14:creationId xmlns:p14="http://schemas.microsoft.com/office/powerpoint/2010/main" val="832664017"/>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a:t>22</a:t>
            </a:r>
          </a:p>
        </p:txBody>
      </p:sp>
      <p:sp>
        <p:nvSpPr>
          <p:cNvPr id="6" name="TextBox 5">
            <a:extLst>
              <a:ext uri="{FF2B5EF4-FFF2-40B4-BE49-F238E27FC236}">
                <a16:creationId xmlns:a16="http://schemas.microsoft.com/office/drawing/2014/main" id="{585D3F43-9D68-F2F5-EDE9-A4A07B28CE56}"/>
              </a:ext>
            </a:extLst>
          </p:cNvPr>
          <p:cNvSpPr txBox="1"/>
          <p:nvPr/>
        </p:nvSpPr>
        <p:spPr>
          <a:xfrm>
            <a:off x="0" y="164167"/>
            <a:ext cx="10615246" cy="523220"/>
          </a:xfrm>
          <a:prstGeom prst="rect">
            <a:avLst/>
          </a:prstGeom>
          <a:noFill/>
        </p:spPr>
        <p:txBody>
          <a:bodyPr wrap="square">
            <a:spAutoFit/>
          </a:bodyPr>
          <a:lstStyle/>
          <a:p>
            <a:pPr lvl="0" algn="ctr"/>
            <a:r>
              <a:rPr lang="ru-RU" sz="2800" dirty="0">
                <a:latin typeface="Tahoma" panose="020B0604030504040204" pitchFamily="34" charset="0"/>
                <a:ea typeface="Tahoma" panose="020B0604030504040204" pitchFamily="34" charset="0"/>
                <a:cs typeface="Tahoma" panose="020B0604030504040204" pitchFamily="34" charset="0"/>
              </a:rPr>
              <a:t>Империя Карла Великого</a:t>
            </a:r>
          </a:p>
        </p:txBody>
      </p:sp>
      <p:sp>
        <p:nvSpPr>
          <p:cNvPr id="8" name="Прямоугольник 7"/>
          <p:cNvSpPr/>
          <p:nvPr/>
        </p:nvSpPr>
        <p:spPr>
          <a:xfrm>
            <a:off x="639590" y="2138208"/>
            <a:ext cx="5048044" cy="2948179"/>
          </a:xfrm>
          <a:prstGeom prst="rect">
            <a:avLst/>
          </a:prstGeom>
        </p:spPr>
        <p:txBody>
          <a:bodyPr wrap="square">
            <a:spAutoFit/>
          </a:bodyPr>
          <a:lstStyle/>
          <a:p>
            <a:pPr algn="just">
              <a:lnSpc>
                <a:spcPct val="150000"/>
              </a:lnSpc>
            </a:pPr>
            <a:r>
              <a:rPr lang="ru-RU" dirty="0">
                <a:ea typeface="Tahoma" panose="020B0604030504040204" pitchFamily="34" charset="0"/>
                <a:cs typeface="Tahoma" panose="020B0604030504040204" pitchFamily="34" charset="0"/>
              </a:rPr>
              <a:t> Крестьяне не могли купить боевого коня и вооружение всадника В войско призывались владельцы больших участков земли или воин, вооруженный крестьянами за общий счет В войске франков главную роль начала играть конница. </a:t>
            </a:r>
          </a:p>
        </p:txBody>
      </p:sp>
      <p:pic>
        <p:nvPicPr>
          <p:cNvPr id="9" name="Picture 2">
            <a:extLst>
              <a:ext uri="{FF2B5EF4-FFF2-40B4-BE49-F238E27FC236}">
                <a16:creationId xmlns:a16="http://schemas.microsoft.com/office/drawing/2014/main" id="{E77F1203-DED1-BDDE-A41D-D0306131AC6E}"/>
              </a:ext>
            </a:extLst>
          </p:cNvPr>
          <p:cNvPicPr>
            <a:picLocks noChangeAspect="1" noChangeArrowheads="1"/>
          </p:cNvPicPr>
          <p:nvPr/>
        </p:nvPicPr>
        <p:blipFill>
          <a:blip r:embed="rId2"/>
          <a:srcRect/>
          <a:stretch/>
        </p:blipFill>
        <p:spPr bwMode="auto">
          <a:xfrm>
            <a:off x="6820784" y="975497"/>
            <a:ext cx="3622583" cy="4972938"/>
          </a:xfrm>
          <a:prstGeom prst="rect">
            <a:avLst/>
          </a:prstGeom>
          <a:noFill/>
          <a:extLst>
            <a:ext uri="{909E8E84-426E-40DD-AFC4-6F175D3DCCD1}">
              <a14:hiddenFill xmlns:a14="http://schemas.microsoft.com/office/drawing/2010/main">
                <a:solidFill>
                  <a:srgbClr val="FFFFFF"/>
                </a:solidFill>
              </a14:hiddenFill>
            </a:ext>
          </a:extLst>
        </p:spPr>
      </p:pic>
      <p:sp>
        <p:nvSpPr>
          <p:cNvPr id="14" name="Прямоугольник 13">
            <a:extLst>
              <a:ext uri="{FF2B5EF4-FFF2-40B4-BE49-F238E27FC236}">
                <a16:creationId xmlns:a16="http://schemas.microsoft.com/office/drawing/2014/main" id="{3C1A7155-3B1B-E73D-DC7C-251B90347B16}"/>
              </a:ext>
            </a:extLst>
          </p:cNvPr>
          <p:cNvSpPr/>
          <p:nvPr/>
        </p:nvSpPr>
        <p:spPr>
          <a:xfrm>
            <a:off x="6820784" y="5902404"/>
            <a:ext cx="3622583" cy="374526"/>
          </a:xfrm>
          <a:prstGeom prst="rect">
            <a:avLst/>
          </a:prstGeom>
        </p:spPr>
        <p:txBody>
          <a:bodyPr wrap="square">
            <a:spAutoFit/>
          </a:bodyPr>
          <a:lstStyle/>
          <a:p>
            <a:pPr algn="ctr">
              <a:lnSpc>
                <a:spcPct val="150000"/>
              </a:lnSpc>
            </a:pPr>
            <a:r>
              <a:rPr lang="ru-RU" sz="1400" dirty="0">
                <a:ea typeface="Tahoma" panose="020B0604030504040204" pitchFamily="34" charset="0"/>
                <a:cs typeface="Tahoma" panose="020B0604030504040204" pitchFamily="34" charset="0"/>
              </a:rPr>
              <a:t>Рисунок  10 – Конница франков</a:t>
            </a:r>
          </a:p>
        </p:txBody>
      </p:sp>
    </p:spTree>
    <p:extLst>
      <p:ext uri="{BB962C8B-B14F-4D97-AF65-F5344CB8AC3E}">
        <p14:creationId xmlns:p14="http://schemas.microsoft.com/office/powerpoint/2010/main" val="2625326178"/>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a:t>23</a:t>
            </a:r>
          </a:p>
        </p:txBody>
      </p:sp>
      <p:sp>
        <p:nvSpPr>
          <p:cNvPr id="6" name="TextBox 5">
            <a:extLst>
              <a:ext uri="{FF2B5EF4-FFF2-40B4-BE49-F238E27FC236}">
                <a16:creationId xmlns:a16="http://schemas.microsoft.com/office/drawing/2014/main" id="{585D3F43-9D68-F2F5-EDE9-A4A07B28CE56}"/>
              </a:ext>
            </a:extLst>
          </p:cNvPr>
          <p:cNvSpPr txBox="1"/>
          <p:nvPr/>
        </p:nvSpPr>
        <p:spPr>
          <a:xfrm>
            <a:off x="0" y="164167"/>
            <a:ext cx="10615246" cy="400110"/>
          </a:xfrm>
          <a:prstGeom prst="rect">
            <a:avLst/>
          </a:prstGeom>
          <a:noFill/>
        </p:spPr>
        <p:txBody>
          <a:bodyPr wrap="square">
            <a:spAutoFit/>
          </a:bodyPr>
          <a:lstStyle/>
          <a:p>
            <a:pPr lvl="0" algn="ctr"/>
            <a:r>
              <a:rPr lang="ru-RU" sz="2000" dirty="0">
                <a:latin typeface="Tahoma" panose="020B0604030504040204" pitchFamily="34" charset="0"/>
                <a:ea typeface="Tahoma" panose="020B0604030504040204" pitchFamily="34" charset="0"/>
                <a:cs typeface="Tahoma" panose="020B0604030504040204" pitchFamily="34" charset="0"/>
              </a:rPr>
              <a:t>Империя Карла Великого</a:t>
            </a:r>
          </a:p>
        </p:txBody>
      </p:sp>
      <p:sp>
        <p:nvSpPr>
          <p:cNvPr id="10" name="Прямоугольник 9"/>
          <p:cNvSpPr/>
          <p:nvPr/>
        </p:nvSpPr>
        <p:spPr>
          <a:xfrm>
            <a:off x="611381" y="2195553"/>
            <a:ext cx="5760563" cy="2117183"/>
          </a:xfrm>
          <a:prstGeom prst="rect">
            <a:avLst/>
          </a:prstGeom>
        </p:spPr>
        <p:txBody>
          <a:bodyPr wrap="square">
            <a:spAutoFit/>
          </a:bodyPr>
          <a:lstStyle/>
          <a:p>
            <a:pPr algn="just">
              <a:lnSpc>
                <a:spcPct val="150000"/>
              </a:lnSpc>
            </a:pPr>
            <a:r>
              <a:rPr lang="ru-RU" dirty="0">
                <a:ea typeface="Tahoma" panose="020B0604030504040204" pitchFamily="34" charset="0"/>
                <a:cs typeface="Tahoma" panose="020B0604030504040204" pitchFamily="34" charset="0"/>
              </a:rPr>
              <a:t> Самые состоятельные конные воины, приводившие с собой небольшой вооруженный отряд, могли получить, отличившись в битвах, титул рыцаря (от германского «</a:t>
            </a:r>
            <a:r>
              <a:rPr lang="ru-RU" dirty="0" err="1">
                <a:ea typeface="Tahoma" panose="020B0604030504040204" pitchFamily="34" charset="0"/>
                <a:cs typeface="Tahoma" panose="020B0604030504040204" pitchFamily="34" charset="0"/>
              </a:rPr>
              <a:t>риттер</a:t>
            </a:r>
            <a:r>
              <a:rPr lang="ru-RU" dirty="0">
                <a:ea typeface="Tahoma" panose="020B0604030504040204" pitchFamily="34" charset="0"/>
                <a:cs typeface="Tahoma" panose="020B0604030504040204" pitchFamily="34" charset="0"/>
              </a:rPr>
              <a:t>» - всадник, конный воин).</a:t>
            </a:r>
          </a:p>
        </p:txBody>
      </p:sp>
      <p:pic>
        <p:nvPicPr>
          <p:cNvPr id="11" name="Picture 2">
            <a:extLst>
              <a:ext uri="{FF2B5EF4-FFF2-40B4-BE49-F238E27FC236}">
                <a16:creationId xmlns:a16="http://schemas.microsoft.com/office/drawing/2014/main" id="{309B04BF-CD1B-A67B-E233-DA769695F3B9}"/>
              </a:ext>
            </a:extLst>
          </p:cNvPr>
          <p:cNvPicPr>
            <a:picLocks noChangeAspect="1" noChangeArrowheads="1"/>
          </p:cNvPicPr>
          <p:nvPr/>
        </p:nvPicPr>
        <p:blipFill>
          <a:blip r:embed="rId2"/>
          <a:srcRect/>
          <a:stretch/>
        </p:blipFill>
        <p:spPr bwMode="auto">
          <a:xfrm>
            <a:off x="7091363" y="1016231"/>
            <a:ext cx="3217895" cy="4079689"/>
          </a:xfrm>
          <a:prstGeom prst="rect">
            <a:avLst/>
          </a:prstGeom>
          <a:noFill/>
          <a:extLst>
            <a:ext uri="{909E8E84-426E-40DD-AFC4-6F175D3DCCD1}">
              <a14:hiddenFill xmlns:a14="http://schemas.microsoft.com/office/drawing/2010/main">
                <a:solidFill>
                  <a:srgbClr val="FFFFFF"/>
                </a:solidFill>
              </a14:hiddenFill>
            </a:ext>
          </a:extLst>
        </p:spPr>
      </p:pic>
      <p:sp>
        <p:nvSpPr>
          <p:cNvPr id="13" name="Прямоугольник 12">
            <a:extLst>
              <a:ext uri="{FF2B5EF4-FFF2-40B4-BE49-F238E27FC236}">
                <a16:creationId xmlns:a16="http://schemas.microsoft.com/office/drawing/2014/main" id="{3C1A7155-3B1B-E73D-DC7C-251B90347B16}"/>
              </a:ext>
            </a:extLst>
          </p:cNvPr>
          <p:cNvSpPr/>
          <p:nvPr/>
        </p:nvSpPr>
        <p:spPr>
          <a:xfrm>
            <a:off x="7065819" y="5074922"/>
            <a:ext cx="3243439" cy="374526"/>
          </a:xfrm>
          <a:prstGeom prst="rect">
            <a:avLst/>
          </a:prstGeom>
        </p:spPr>
        <p:txBody>
          <a:bodyPr wrap="square">
            <a:spAutoFit/>
          </a:bodyPr>
          <a:lstStyle/>
          <a:p>
            <a:pPr algn="ctr">
              <a:lnSpc>
                <a:spcPct val="150000"/>
              </a:lnSpc>
            </a:pPr>
            <a:r>
              <a:rPr lang="ru-RU" sz="1400" dirty="0">
                <a:ea typeface="Tahoma" panose="020B0604030504040204" pitchFamily="34" charset="0"/>
                <a:cs typeface="Tahoma" panose="020B0604030504040204" pitchFamily="34" charset="0"/>
              </a:rPr>
              <a:t>Рисунок 11 – Рыцарь</a:t>
            </a:r>
          </a:p>
        </p:txBody>
      </p:sp>
    </p:spTree>
    <p:extLst>
      <p:ext uri="{BB962C8B-B14F-4D97-AF65-F5344CB8AC3E}">
        <p14:creationId xmlns:p14="http://schemas.microsoft.com/office/powerpoint/2010/main" val="72882906"/>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a:t>24</a:t>
            </a:r>
          </a:p>
        </p:txBody>
      </p:sp>
      <p:sp>
        <p:nvSpPr>
          <p:cNvPr id="6" name="TextBox 5">
            <a:extLst>
              <a:ext uri="{FF2B5EF4-FFF2-40B4-BE49-F238E27FC236}">
                <a16:creationId xmlns:a16="http://schemas.microsoft.com/office/drawing/2014/main" id="{585D3F43-9D68-F2F5-EDE9-A4A07B28CE56}"/>
              </a:ext>
            </a:extLst>
          </p:cNvPr>
          <p:cNvSpPr txBox="1"/>
          <p:nvPr/>
        </p:nvSpPr>
        <p:spPr>
          <a:xfrm>
            <a:off x="0" y="164167"/>
            <a:ext cx="10615246" cy="523220"/>
          </a:xfrm>
          <a:prstGeom prst="rect">
            <a:avLst/>
          </a:prstGeom>
          <a:noFill/>
        </p:spPr>
        <p:txBody>
          <a:bodyPr wrap="square">
            <a:spAutoFit/>
          </a:bodyPr>
          <a:lstStyle/>
          <a:p>
            <a:pPr lvl="0" algn="ctr"/>
            <a:r>
              <a:rPr lang="ru-RU" sz="2800" dirty="0">
                <a:latin typeface="Tahoma" panose="020B0604030504040204" pitchFamily="34" charset="0"/>
                <a:ea typeface="Tahoma" panose="020B0604030504040204" pitchFamily="34" charset="0"/>
                <a:cs typeface="Tahoma" panose="020B0604030504040204" pitchFamily="34" charset="0"/>
              </a:rPr>
              <a:t>Каролингское Возрождение </a:t>
            </a:r>
          </a:p>
        </p:txBody>
      </p:sp>
      <p:sp>
        <p:nvSpPr>
          <p:cNvPr id="2" name="Прямоугольник 1"/>
          <p:cNvSpPr/>
          <p:nvPr/>
        </p:nvSpPr>
        <p:spPr>
          <a:xfrm>
            <a:off x="534443" y="2162659"/>
            <a:ext cx="5561557" cy="2532681"/>
          </a:xfrm>
          <a:prstGeom prst="rect">
            <a:avLst/>
          </a:prstGeom>
        </p:spPr>
        <p:txBody>
          <a:bodyPr wrap="square">
            <a:spAutoFit/>
          </a:bodyPr>
          <a:lstStyle/>
          <a:p>
            <a:pPr algn="just">
              <a:lnSpc>
                <a:spcPct val="150000"/>
              </a:lnSpc>
            </a:pPr>
            <a:r>
              <a:rPr lang="ru-RU" dirty="0">
                <a:ea typeface="Tahoma" panose="020B0604030504040204" pitchFamily="34" charset="0"/>
                <a:cs typeface="Tahoma" panose="020B0604030504040204" pitchFamily="34" charset="0"/>
              </a:rPr>
              <a:t>Грамотных людей не было не только среди крестьян - они редко встречались и среди феодалов Даже короли не всегда умели читать и писать Долгое время в Западной Европе письмом владели только служители церкви, и то не все. </a:t>
            </a:r>
          </a:p>
        </p:txBody>
      </p:sp>
      <p:pic>
        <p:nvPicPr>
          <p:cNvPr id="5" name="Picture 5" descr="Алхимики1">
            <a:extLst>
              <a:ext uri="{FF2B5EF4-FFF2-40B4-BE49-F238E27FC236}">
                <a16:creationId xmlns:a16="http://schemas.microsoft.com/office/drawing/2014/main" id="{9DFE8D99-F2B9-44B6-A03D-2FC94DAF687A}"/>
              </a:ext>
            </a:extLst>
          </p:cNvPr>
          <p:cNvPicPr>
            <a:picLocks noChangeAspect="1" noChangeArrowheads="1"/>
          </p:cNvPicPr>
          <p:nvPr/>
        </p:nvPicPr>
        <p:blipFill>
          <a:blip r:embed="rId2"/>
          <a:srcRect/>
          <a:stretch>
            <a:fillRect/>
          </a:stretch>
        </p:blipFill>
        <p:spPr bwMode="auto">
          <a:xfrm>
            <a:off x="6515852" y="1534482"/>
            <a:ext cx="5315092" cy="3789033"/>
          </a:xfrm>
          <a:prstGeom prst="rect">
            <a:avLst/>
          </a:prstGeom>
          <a:noFill/>
          <a:ln w="22225">
            <a:solidFill>
              <a:srgbClr val="0000FF"/>
            </a:solidFill>
            <a:miter lim="800000"/>
            <a:headEnd/>
            <a:tailEnd/>
          </a:ln>
        </p:spPr>
      </p:pic>
      <p:sp>
        <p:nvSpPr>
          <p:cNvPr id="7" name="TextBox 6">
            <a:extLst>
              <a:ext uri="{FF2B5EF4-FFF2-40B4-BE49-F238E27FC236}">
                <a16:creationId xmlns:a16="http://schemas.microsoft.com/office/drawing/2014/main" id="{2E222B6B-DC15-444A-8AC5-4AE56BF3B948}"/>
              </a:ext>
            </a:extLst>
          </p:cNvPr>
          <p:cNvSpPr txBox="1"/>
          <p:nvPr/>
        </p:nvSpPr>
        <p:spPr>
          <a:xfrm>
            <a:off x="6515852" y="5323515"/>
            <a:ext cx="5315092" cy="471643"/>
          </a:xfrm>
          <a:prstGeom prst="rect">
            <a:avLst/>
          </a:prstGeom>
          <a:noFill/>
        </p:spPr>
        <p:txBody>
          <a:bodyPr wrap="square">
            <a:spAutoFit/>
          </a:bodyPr>
          <a:lstStyle/>
          <a:p>
            <a:pPr algn="ctr">
              <a:lnSpc>
                <a:spcPct val="150000"/>
              </a:lnSpc>
            </a:pPr>
            <a:r>
              <a:rPr lang="ru-RU" sz="1800" dirty="0">
                <a:ea typeface="Tahoma" panose="020B0604030504040204" pitchFamily="34" charset="0"/>
                <a:cs typeface="Tahoma" panose="020B0604030504040204" pitchFamily="34" charset="0"/>
              </a:rPr>
              <a:t>Рисунок 12 – Алхимик</a:t>
            </a:r>
          </a:p>
        </p:txBody>
      </p:sp>
    </p:spTree>
    <p:extLst>
      <p:ext uri="{BB962C8B-B14F-4D97-AF65-F5344CB8AC3E}">
        <p14:creationId xmlns:p14="http://schemas.microsoft.com/office/powerpoint/2010/main" val="3842063469"/>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a:t>25</a:t>
            </a:r>
          </a:p>
        </p:txBody>
      </p:sp>
      <p:sp>
        <p:nvSpPr>
          <p:cNvPr id="6" name="TextBox 5">
            <a:extLst>
              <a:ext uri="{FF2B5EF4-FFF2-40B4-BE49-F238E27FC236}">
                <a16:creationId xmlns:a16="http://schemas.microsoft.com/office/drawing/2014/main" id="{585D3F43-9D68-F2F5-EDE9-A4A07B28CE56}"/>
              </a:ext>
            </a:extLst>
          </p:cNvPr>
          <p:cNvSpPr txBox="1"/>
          <p:nvPr/>
        </p:nvSpPr>
        <p:spPr>
          <a:xfrm>
            <a:off x="0" y="164167"/>
            <a:ext cx="10615246" cy="523220"/>
          </a:xfrm>
          <a:prstGeom prst="rect">
            <a:avLst/>
          </a:prstGeom>
          <a:noFill/>
        </p:spPr>
        <p:txBody>
          <a:bodyPr wrap="square">
            <a:spAutoFit/>
          </a:bodyPr>
          <a:lstStyle/>
          <a:p>
            <a:pPr lvl="0" algn="ctr"/>
            <a:r>
              <a:rPr lang="ru-RU" sz="2800" dirty="0">
                <a:latin typeface="Tahoma" panose="020B0604030504040204" pitchFamily="34" charset="0"/>
                <a:ea typeface="Tahoma" panose="020B0604030504040204" pitchFamily="34" charset="0"/>
                <a:cs typeface="Tahoma" panose="020B0604030504040204" pitchFamily="34" charset="0"/>
              </a:rPr>
              <a:t>Каролингское Возрождение </a:t>
            </a:r>
          </a:p>
        </p:txBody>
      </p:sp>
      <p:sp>
        <p:nvSpPr>
          <p:cNvPr id="7" name="Прямоугольник 6"/>
          <p:cNvSpPr/>
          <p:nvPr/>
        </p:nvSpPr>
        <p:spPr>
          <a:xfrm>
            <a:off x="105930" y="1744244"/>
            <a:ext cx="5990070" cy="3369512"/>
          </a:xfrm>
          <a:prstGeom prst="rect">
            <a:avLst/>
          </a:prstGeom>
        </p:spPr>
        <p:txBody>
          <a:bodyPr wrap="square">
            <a:spAutoFit/>
          </a:bodyPr>
          <a:lstStyle/>
          <a:p>
            <a:pPr algn="just">
              <a:lnSpc>
                <a:spcPct val="150000"/>
              </a:lnSpc>
            </a:pPr>
            <a:r>
              <a:rPr lang="ru-RU" sz="1600" dirty="0">
                <a:ea typeface="Tahoma" panose="020B0604030504040204" pitchFamily="34" charset="0"/>
                <a:cs typeface="Tahoma" panose="020B0604030504040204" pitchFamily="34" charset="0"/>
              </a:rPr>
              <a:t>Для управления обширной страной Карлу Великому нужны были грамотные чиновники и судьи.                           Он понимал: чтобы возродить Римскую империю, нужно возродить культуру и прежде всего               античные знания Карл приглашал в столицу ученых со всех концов своей империи. При Карле Великом начался подъем культуры, который историки назвали Каролингским Возрождением.</a:t>
            </a:r>
          </a:p>
          <a:p>
            <a:pPr algn="just">
              <a:lnSpc>
                <a:spcPct val="150000"/>
              </a:lnSpc>
            </a:pPr>
            <a:endParaRPr lang="ru-RU" sz="1600" dirty="0">
              <a:ea typeface="Tahoma" panose="020B0604030504040204" pitchFamily="34" charset="0"/>
              <a:cs typeface="Tahoma" panose="020B0604030504040204" pitchFamily="34" charset="0"/>
            </a:endParaRPr>
          </a:p>
        </p:txBody>
      </p:sp>
      <p:pic>
        <p:nvPicPr>
          <p:cNvPr id="8" name="Picture 2">
            <a:extLst>
              <a:ext uri="{FF2B5EF4-FFF2-40B4-BE49-F238E27FC236}">
                <a16:creationId xmlns:a16="http://schemas.microsoft.com/office/drawing/2014/main" id="{5631428E-07F4-E335-1902-482BAF9DC356}"/>
              </a:ext>
            </a:extLst>
          </p:cNvPr>
          <p:cNvPicPr>
            <a:picLocks noChangeAspect="1" noChangeArrowheads="1"/>
          </p:cNvPicPr>
          <p:nvPr/>
        </p:nvPicPr>
        <p:blipFill>
          <a:blip r:embed="rId2"/>
          <a:srcRect/>
          <a:stretch/>
        </p:blipFill>
        <p:spPr bwMode="auto">
          <a:xfrm>
            <a:off x="7154281" y="1235605"/>
            <a:ext cx="3460965" cy="4386790"/>
          </a:xfrm>
          <a:prstGeom prst="rect">
            <a:avLst/>
          </a:prstGeom>
          <a:noFill/>
          <a:extLst>
            <a:ext uri="{909E8E84-426E-40DD-AFC4-6F175D3DCCD1}">
              <a14:hiddenFill xmlns:a14="http://schemas.microsoft.com/office/drawing/2010/main">
                <a:solidFill>
                  <a:srgbClr val="FFFFFF"/>
                </a:solidFill>
              </a14:hiddenFill>
            </a:ext>
          </a:extLst>
        </p:spPr>
      </p:pic>
      <p:sp>
        <p:nvSpPr>
          <p:cNvPr id="9" name="Прямоугольник 8">
            <a:extLst>
              <a:ext uri="{FF2B5EF4-FFF2-40B4-BE49-F238E27FC236}">
                <a16:creationId xmlns:a16="http://schemas.microsoft.com/office/drawing/2014/main" id="{3C1A7155-3B1B-E73D-DC7C-251B90347B16}"/>
              </a:ext>
            </a:extLst>
          </p:cNvPr>
          <p:cNvSpPr/>
          <p:nvPr/>
        </p:nvSpPr>
        <p:spPr>
          <a:xfrm>
            <a:off x="7069933" y="5622395"/>
            <a:ext cx="3545313" cy="697692"/>
          </a:xfrm>
          <a:prstGeom prst="rect">
            <a:avLst/>
          </a:prstGeom>
        </p:spPr>
        <p:txBody>
          <a:bodyPr wrap="square">
            <a:spAutoFit/>
          </a:bodyPr>
          <a:lstStyle/>
          <a:p>
            <a:pPr algn="ctr">
              <a:lnSpc>
                <a:spcPct val="150000"/>
              </a:lnSpc>
            </a:pPr>
            <a:r>
              <a:rPr lang="ru-RU" sz="1400" dirty="0">
                <a:ea typeface="Tahoma" panose="020B0604030504040204" pitchFamily="34" charset="0"/>
                <a:cs typeface="Tahoma" panose="020B0604030504040204" pitchFamily="34" charset="0"/>
              </a:rPr>
              <a:t>Рисунок 13 – Влиятельные</a:t>
            </a:r>
            <a:r>
              <a:rPr lang="en-US" sz="1400" dirty="0">
                <a:ea typeface="Tahoma" panose="020B0604030504040204" pitchFamily="34" charset="0"/>
                <a:cs typeface="Tahoma" panose="020B0604030504040204" pitchFamily="34" charset="0"/>
              </a:rPr>
              <a:t>/</a:t>
            </a:r>
            <a:r>
              <a:rPr lang="ru-RU" sz="1400" dirty="0">
                <a:ea typeface="Tahoma" panose="020B0604030504040204" pitchFamily="34" charset="0"/>
                <a:cs typeface="Tahoma" panose="020B0604030504040204" pitchFamily="34" charset="0"/>
              </a:rPr>
              <a:t>умные люди и Карл Великий</a:t>
            </a:r>
          </a:p>
        </p:txBody>
      </p:sp>
    </p:spTree>
    <p:extLst>
      <p:ext uri="{BB962C8B-B14F-4D97-AF65-F5344CB8AC3E}">
        <p14:creationId xmlns:p14="http://schemas.microsoft.com/office/powerpoint/2010/main" val="4138113623"/>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a:t>26</a:t>
            </a:r>
          </a:p>
        </p:txBody>
      </p:sp>
      <p:sp>
        <p:nvSpPr>
          <p:cNvPr id="6" name="TextBox 5">
            <a:extLst>
              <a:ext uri="{FF2B5EF4-FFF2-40B4-BE49-F238E27FC236}">
                <a16:creationId xmlns:a16="http://schemas.microsoft.com/office/drawing/2014/main" id="{585D3F43-9D68-F2F5-EDE9-A4A07B28CE56}"/>
              </a:ext>
            </a:extLst>
          </p:cNvPr>
          <p:cNvSpPr txBox="1"/>
          <p:nvPr/>
        </p:nvSpPr>
        <p:spPr>
          <a:xfrm>
            <a:off x="0" y="164167"/>
            <a:ext cx="10615246" cy="523220"/>
          </a:xfrm>
          <a:prstGeom prst="rect">
            <a:avLst/>
          </a:prstGeom>
          <a:noFill/>
        </p:spPr>
        <p:txBody>
          <a:bodyPr wrap="square">
            <a:spAutoFit/>
          </a:bodyPr>
          <a:lstStyle/>
          <a:p>
            <a:pPr lvl="0" algn="ctr"/>
            <a:r>
              <a:rPr lang="ru-RU" sz="2800" dirty="0">
                <a:latin typeface="Tahoma" panose="020B0604030504040204" pitchFamily="34" charset="0"/>
                <a:ea typeface="Tahoma" panose="020B0604030504040204" pitchFamily="34" charset="0"/>
                <a:cs typeface="Tahoma" panose="020B0604030504040204" pitchFamily="34" charset="0"/>
              </a:rPr>
              <a:t>Каролингское Возрождение </a:t>
            </a:r>
          </a:p>
        </p:txBody>
      </p:sp>
      <p:sp>
        <p:nvSpPr>
          <p:cNvPr id="7" name="Прямоугольник 6"/>
          <p:cNvSpPr/>
          <p:nvPr/>
        </p:nvSpPr>
        <p:spPr>
          <a:xfrm>
            <a:off x="149225" y="2381521"/>
            <a:ext cx="5946775" cy="1667188"/>
          </a:xfrm>
          <a:prstGeom prst="rect">
            <a:avLst/>
          </a:prstGeom>
        </p:spPr>
        <p:txBody>
          <a:bodyPr wrap="square">
            <a:spAutoFit/>
          </a:bodyPr>
          <a:lstStyle/>
          <a:p>
            <a:pPr algn="just">
              <a:lnSpc>
                <a:spcPct val="150000"/>
              </a:lnSpc>
            </a:pPr>
            <a:r>
              <a:rPr lang="ru-RU" sz="1400" dirty="0">
                <a:ea typeface="Tahoma" panose="020B0604030504040204" pitchFamily="34" charset="0"/>
                <a:cs typeface="Tahoma" panose="020B0604030504040204" pitchFamily="34" charset="0"/>
              </a:rPr>
              <a:t>Карл строил в Ахене и других городах каменные дворцы и церкви. В VIII-IX веках во Франкском государстве возросло число образованных людей, были переписаны многие сочинения античных авторов. Каролингское Возрождение быстро угасло после распада империи Карла Великого.</a:t>
            </a:r>
          </a:p>
        </p:txBody>
      </p:sp>
      <p:pic>
        <p:nvPicPr>
          <p:cNvPr id="8" name="Picture 2">
            <a:extLst>
              <a:ext uri="{FF2B5EF4-FFF2-40B4-BE49-F238E27FC236}">
                <a16:creationId xmlns:a16="http://schemas.microsoft.com/office/drawing/2014/main" id="{5631428E-07F4-E335-1902-482BAF9DC356}"/>
              </a:ext>
            </a:extLst>
          </p:cNvPr>
          <p:cNvPicPr>
            <a:picLocks noChangeAspect="1" noChangeArrowheads="1"/>
          </p:cNvPicPr>
          <p:nvPr/>
        </p:nvPicPr>
        <p:blipFill>
          <a:blip r:embed="rId2"/>
          <a:srcRect/>
          <a:stretch/>
        </p:blipFill>
        <p:spPr bwMode="auto">
          <a:xfrm>
            <a:off x="6568282" y="1543049"/>
            <a:ext cx="4756777" cy="3581252"/>
          </a:xfrm>
          <a:prstGeom prst="rect">
            <a:avLst/>
          </a:prstGeom>
          <a:noFill/>
          <a:extLst>
            <a:ext uri="{909E8E84-426E-40DD-AFC4-6F175D3DCCD1}">
              <a14:hiddenFill xmlns:a14="http://schemas.microsoft.com/office/drawing/2010/main">
                <a:solidFill>
                  <a:srgbClr val="FFFFFF"/>
                </a:solidFill>
              </a14:hiddenFill>
            </a:ext>
          </a:extLst>
        </p:spPr>
      </p:pic>
      <p:sp>
        <p:nvSpPr>
          <p:cNvPr id="9" name="Прямоугольник 8">
            <a:extLst>
              <a:ext uri="{FF2B5EF4-FFF2-40B4-BE49-F238E27FC236}">
                <a16:creationId xmlns:a16="http://schemas.microsoft.com/office/drawing/2014/main" id="{3C1A7155-3B1B-E73D-DC7C-251B90347B16}"/>
              </a:ext>
            </a:extLst>
          </p:cNvPr>
          <p:cNvSpPr/>
          <p:nvPr/>
        </p:nvSpPr>
        <p:spPr>
          <a:xfrm>
            <a:off x="6568282" y="5157041"/>
            <a:ext cx="5122067" cy="374526"/>
          </a:xfrm>
          <a:prstGeom prst="rect">
            <a:avLst/>
          </a:prstGeom>
        </p:spPr>
        <p:txBody>
          <a:bodyPr wrap="square">
            <a:spAutoFit/>
          </a:bodyPr>
          <a:lstStyle/>
          <a:p>
            <a:pPr algn="ctr">
              <a:lnSpc>
                <a:spcPct val="150000"/>
              </a:lnSpc>
            </a:pPr>
            <a:r>
              <a:rPr lang="ru-RU" sz="1400" dirty="0">
                <a:ea typeface="Tahoma" panose="020B0604030504040204" pitchFamily="34" charset="0"/>
                <a:cs typeface="Tahoma" panose="020B0604030504040204" pitchFamily="34" charset="0"/>
              </a:rPr>
              <a:t>Рисунок 14 </a:t>
            </a:r>
          </a:p>
        </p:txBody>
      </p:sp>
    </p:spTree>
    <p:extLst>
      <p:ext uri="{BB962C8B-B14F-4D97-AF65-F5344CB8AC3E}">
        <p14:creationId xmlns:p14="http://schemas.microsoft.com/office/powerpoint/2010/main" val="2372493848"/>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a:t>27</a:t>
            </a:r>
          </a:p>
        </p:txBody>
      </p:sp>
      <p:sp>
        <p:nvSpPr>
          <p:cNvPr id="6" name="TextBox 5">
            <a:extLst>
              <a:ext uri="{FF2B5EF4-FFF2-40B4-BE49-F238E27FC236}">
                <a16:creationId xmlns:a16="http://schemas.microsoft.com/office/drawing/2014/main" id="{585D3F43-9D68-F2F5-EDE9-A4A07B28CE56}"/>
              </a:ext>
            </a:extLst>
          </p:cNvPr>
          <p:cNvSpPr txBox="1"/>
          <p:nvPr/>
        </p:nvSpPr>
        <p:spPr>
          <a:xfrm>
            <a:off x="0" y="164167"/>
            <a:ext cx="10615246" cy="523220"/>
          </a:xfrm>
          <a:prstGeom prst="rect">
            <a:avLst/>
          </a:prstGeom>
          <a:noFill/>
        </p:spPr>
        <p:txBody>
          <a:bodyPr wrap="square">
            <a:spAutoFit/>
          </a:bodyPr>
          <a:lstStyle/>
          <a:p>
            <a:pPr lvl="0" algn="ctr"/>
            <a:r>
              <a:rPr lang="ru-RU" sz="2800" dirty="0">
                <a:latin typeface="Tahoma" panose="020B0604030504040204" pitchFamily="34" charset="0"/>
                <a:ea typeface="Tahoma" panose="020B0604030504040204" pitchFamily="34" charset="0"/>
                <a:cs typeface="Tahoma" panose="020B0604030504040204" pitchFamily="34" charset="0"/>
              </a:rPr>
              <a:t>Распад империи Карла Великого</a:t>
            </a:r>
          </a:p>
        </p:txBody>
      </p:sp>
      <p:sp>
        <p:nvSpPr>
          <p:cNvPr id="10" name="Прямоугольник 9"/>
          <p:cNvSpPr/>
          <p:nvPr/>
        </p:nvSpPr>
        <p:spPr>
          <a:xfrm>
            <a:off x="621615" y="1747161"/>
            <a:ext cx="5474385" cy="3363678"/>
          </a:xfrm>
          <a:prstGeom prst="rect">
            <a:avLst/>
          </a:prstGeom>
        </p:spPr>
        <p:txBody>
          <a:bodyPr wrap="square">
            <a:spAutoFit/>
          </a:bodyPr>
          <a:lstStyle/>
          <a:p>
            <a:pPr algn="just">
              <a:lnSpc>
                <a:spcPct val="150000"/>
              </a:lnSpc>
            </a:pPr>
            <a:r>
              <a:rPr lang="ru-RU" dirty="0">
                <a:ea typeface="Tahoma" panose="020B0604030504040204" pitchFamily="34" charset="0"/>
                <a:cs typeface="Tahoma" panose="020B0604030504040204" pitchFamily="34" charset="0"/>
              </a:rPr>
              <a:t>Империя Карла Великого была создана силой и держалась только на силе. Ее населяло множество народов живших по своим правилам и говоривших на разных языках. В 843 г. внуки Карла Великого в городе Вердене договорились о разделе империи на три государства. Императором стал старший из внуков Лотарь.</a:t>
            </a:r>
          </a:p>
        </p:txBody>
      </p:sp>
      <p:pic>
        <p:nvPicPr>
          <p:cNvPr id="7" name="Picture 5" descr="раздел 843 г">
            <a:extLst>
              <a:ext uri="{FF2B5EF4-FFF2-40B4-BE49-F238E27FC236}">
                <a16:creationId xmlns:a16="http://schemas.microsoft.com/office/drawing/2014/main" id="{B553E56E-3513-4EE5-83AE-61F3E64DE80E}"/>
              </a:ext>
            </a:extLst>
          </p:cNvPr>
          <p:cNvPicPr>
            <a:picLocks noChangeAspect="1" noChangeArrowheads="1"/>
          </p:cNvPicPr>
          <p:nvPr/>
        </p:nvPicPr>
        <p:blipFill>
          <a:blip r:embed="rId2"/>
          <a:srcRect/>
          <a:stretch>
            <a:fillRect/>
          </a:stretch>
        </p:blipFill>
        <p:spPr bwMode="auto">
          <a:xfrm>
            <a:off x="6400799" y="1201737"/>
            <a:ext cx="5169585" cy="4454525"/>
          </a:xfrm>
          <a:prstGeom prst="rect">
            <a:avLst/>
          </a:prstGeom>
          <a:noFill/>
          <a:ln w="22225">
            <a:solidFill>
              <a:srgbClr val="0000FF"/>
            </a:solidFill>
            <a:miter lim="800000"/>
            <a:headEnd/>
            <a:tailEnd/>
          </a:ln>
        </p:spPr>
      </p:pic>
      <p:sp>
        <p:nvSpPr>
          <p:cNvPr id="8" name="TextBox 7">
            <a:extLst>
              <a:ext uri="{FF2B5EF4-FFF2-40B4-BE49-F238E27FC236}">
                <a16:creationId xmlns:a16="http://schemas.microsoft.com/office/drawing/2014/main" id="{6A47BBE0-3E70-4E24-88EC-D7287834F5D4}"/>
              </a:ext>
            </a:extLst>
          </p:cNvPr>
          <p:cNvSpPr txBox="1"/>
          <p:nvPr/>
        </p:nvSpPr>
        <p:spPr>
          <a:xfrm>
            <a:off x="6317672" y="5656262"/>
            <a:ext cx="5252712" cy="455189"/>
          </a:xfrm>
          <a:prstGeom prst="rect">
            <a:avLst/>
          </a:prstGeom>
          <a:noFill/>
        </p:spPr>
        <p:txBody>
          <a:bodyPr wrap="square">
            <a:spAutoFit/>
          </a:bodyPr>
          <a:lstStyle/>
          <a:p>
            <a:pPr algn="ctr">
              <a:lnSpc>
                <a:spcPct val="150000"/>
              </a:lnSpc>
            </a:pPr>
            <a:r>
              <a:rPr lang="ru-RU" sz="1800" dirty="0">
                <a:ea typeface="Tahoma" panose="020B0604030504040204" pitchFamily="34" charset="0"/>
                <a:cs typeface="Tahoma" panose="020B0604030504040204" pitchFamily="34" charset="0"/>
              </a:rPr>
              <a:t>Рисунок 15 -  Раздел территорий </a:t>
            </a:r>
          </a:p>
        </p:txBody>
      </p:sp>
    </p:spTree>
    <p:extLst>
      <p:ext uri="{BB962C8B-B14F-4D97-AF65-F5344CB8AC3E}">
        <p14:creationId xmlns:p14="http://schemas.microsoft.com/office/powerpoint/2010/main" val="3175277027"/>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a:t>28</a:t>
            </a:r>
          </a:p>
        </p:txBody>
      </p:sp>
      <p:sp>
        <p:nvSpPr>
          <p:cNvPr id="6" name="TextBox 5">
            <a:extLst>
              <a:ext uri="{FF2B5EF4-FFF2-40B4-BE49-F238E27FC236}">
                <a16:creationId xmlns:a16="http://schemas.microsoft.com/office/drawing/2014/main" id="{585D3F43-9D68-F2F5-EDE9-A4A07B28CE56}"/>
              </a:ext>
            </a:extLst>
          </p:cNvPr>
          <p:cNvSpPr txBox="1"/>
          <p:nvPr/>
        </p:nvSpPr>
        <p:spPr>
          <a:xfrm>
            <a:off x="0" y="164167"/>
            <a:ext cx="10615246" cy="523220"/>
          </a:xfrm>
          <a:prstGeom prst="rect">
            <a:avLst/>
          </a:prstGeom>
          <a:noFill/>
        </p:spPr>
        <p:txBody>
          <a:bodyPr wrap="square">
            <a:spAutoFit/>
          </a:bodyPr>
          <a:lstStyle/>
          <a:p>
            <a:pPr algn="ctr"/>
            <a:r>
              <a:rPr lang="ru-RU" sz="2800" dirty="0">
                <a:latin typeface="Tahoma" panose="020B0604030504040204" pitchFamily="34" charset="0"/>
                <a:ea typeface="Tahoma" panose="020B0604030504040204" pitchFamily="34" charset="0"/>
                <a:cs typeface="Tahoma" panose="020B0604030504040204" pitchFamily="34" charset="0"/>
              </a:rPr>
              <a:t>Основание Византии</a:t>
            </a:r>
          </a:p>
        </p:txBody>
      </p:sp>
      <p:sp>
        <p:nvSpPr>
          <p:cNvPr id="5" name="Прямоугольник 4"/>
          <p:cNvSpPr/>
          <p:nvPr/>
        </p:nvSpPr>
        <p:spPr>
          <a:xfrm>
            <a:off x="445466" y="1198025"/>
            <a:ext cx="11263604" cy="4524315"/>
          </a:xfrm>
          <a:prstGeom prst="rect">
            <a:avLst/>
          </a:prstGeom>
        </p:spPr>
        <p:txBody>
          <a:bodyPr wrap="square">
            <a:spAutoFit/>
          </a:bodyPr>
          <a:lstStyle/>
          <a:p>
            <a:r>
              <a:rPr lang="ru-RU" sz="1600" dirty="0"/>
              <a:t>Историю Византийской империи принято вести с года основания римским императором Константином Великим города Константинополя в 330 году. Его ещё называли Новым Римом.</a:t>
            </a:r>
          </a:p>
          <a:p>
            <a:endParaRPr lang="ru-RU" sz="1600" dirty="0"/>
          </a:p>
          <a:p>
            <a:r>
              <a:rPr lang="ru-RU" sz="1600" dirty="0"/>
              <a:t>Византийская империя оказалась куда прочнее Западной Римской империи по ряду причин:</a:t>
            </a:r>
          </a:p>
          <a:p>
            <a:endParaRPr lang="ru-RU" sz="1600" dirty="0"/>
          </a:p>
          <a:p>
            <a:pPr marL="285750" indent="-285750">
              <a:buFont typeface="Arial" panose="020B0604020202020204" pitchFamily="34" charset="0"/>
              <a:buChar char="•"/>
            </a:pPr>
            <a:r>
              <a:rPr lang="ru-RU" sz="1600" dirty="0"/>
              <a:t>Рабовладельческий строй в Византии в эпоху раннего средневековья был развит слабее, чем в Западной Римской империи. Население Восточной империи было на 85% свободным.</a:t>
            </a:r>
          </a:p>
          <a:p>
            <a:pPr marL="285750" indent="-285750">
              <a:buFont typeface="Arial" panose="020B0604020202020204" pitchFamily="34" charset="0"/>
              <a:buChar char="•"/>
            </a:pPr>
            <a:r>
              <a:rPr lang="ru-RU" sz="1600" dirty="0"/>
              <a:t>В Византийской империи по-прежнему сохранялась крепкая связь между деревней и городом. Было развито мелкое земельное хозяйство, которое моментально приспосабливалось к меняющемуся рынку.</a:t>
            </a:r>
          </a:p>
          <a:p>
            <a:pPr marL="285750" indent="-285750">
              <a:buFont typeface="Arial" panose="020B0604020202020204" pitchFamily="34" charset="0"/>
              <a:buChar char="•"/>
            </a:pPr>
            <a:r>
              <a:rPr lang="ru-RU" sz="1600" dirty="0"/>
              <a:t>Если посмотреть какую территорию занимала Византия, то можно увидеть, что в состав государства входили чрезвычайно развитые экономически, по тем временам, регионы: Греция, Сирия, Египет.</a:t>
            </a:r>
          </a:p>
          <a:p>
            <a:pPr marL="285750" indent="-285750">
              <a:buFont typeface="Arial" panose="020B0604020202020204" pitchFamily="34" charset="0"/>
              <a:buChar char="•"/>
            </a:pPr>
            <a:r>
              <a:rPr lang="ru-RU" sz="1600" dirty="0"/>
              <a:t>Благодаря сильной армии и флоту Византийская империя довольно успешно выдерживала натиск варварских племён.</a:t>
            </a:r>
          </a:p>
          <a:p>
            <a:pPr marL="285750" indent="-285750">
              <a:buFont typeface="Arial" panose="020B0604020202020204" pitchFamily="34" charset="0"/>
              <a:buChar char="•"/>
            </a:pPr>
            <a:r>
              <a:rPr lang="ru-RU" sz="1600" dirty="0"/>
              <a:t>В крупных городах империи сохранились торговля и ремесло. Основной производительной силой были свободные крестьяне, ремесленники и мелкие торговцы.</a:t>
            </a:r>
          </a:p>
          <a:p>
            <a:pPr marL="285750" indent="-285750">
              <a:buFont typeface="Arial" panose="020B0604020202020204" pitchFamily="34" charset="0"/>
              <a:buChar char="•"/>
            </a:pPr>
            <a:r>
              <a:rPr lang="ru-RU" sz="1600" dirty="0"/>
              <a:t>Византийская империя приняло христианство в качестве основной религии. Это позволило быстрее наладить взаимоотношение с соседними странами.</a:t>
            </a:r>
          </a:p>
        </p:txBody>
      </p:sp>
    </p:spTree>
    <p:extLst>
      <p:ext uri="{BB962C8B-B14F-4D97-AF65-F5344CB8AC3E}">
        <p14:creationId xmlns:p14="http://schemas.microsoft.com/office/powerpoint/2010/main" val="1859031978"/>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0"/>
            <a:ext cx="694533" cy="461665"/>
          </a:xfrm>
          <a:prstGeom prst="rect">
            <a:avLst/>
          </a:prstGeom>
          <a:noFill/>
        </p:spPr>
        <p:txBody>
          <a:bodyPr wrap="square" rtlCol="0">
            <a:spAutoFit/>
          </a:bodyPr>
          <a:lstStyle/>
          <a:p>
            <a:pPr algn="ctr"/>
            <a:r>
              <a:rPr lang="ru-RU" sz="2400" dirty="0"/>
              <a:t>2</a:t>
            </a:r>
          </a:p>
        </p:txBody>
      </p:sp>
      <p:sp>
        <p:nvSpPr>
          <p:cNvPr id="8" name="Заголовок 1"/>
          <p:cNvSpPr txBox="1">
            <a:spLocks/>
          </p:cNvSpPr>
          <p:nvPr/>
        </p:nvSpPr>
        <p:spPr>
          <a:xfrm>
            <a:off x="4666456" y="314761"/>
            <a:ext cx="2908300" cy="442913"/>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defRPr/>
            </a:pPr>
            <a:r>
              <a:rPr lang="ru-RU" sz="3600" b="1" dirty="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Введение</a:t>
            </a:r>
          </a:p>
        </p:txBody>
      </p:sp>
      <p:sp>
        <p:nvSpPr>
          <p:cNvPr id="7" name="Прямоугольник 6"/>
          <p:cNvSpPr/>
          <p:nvPr/>
        </p:nvSpPr>
        <p:spPr>
          <a:xfrm>
            <a:off x="751959" y="776426"/>
            <a:ext cx="10021608" cy="471283"/>
          </a:xfrm>
          <a:prstGeom prst="rect">
            <a:avLst/>
          </a:prstGeom>
        </p:spPr>
        <p:txBody>
          <a:bodyPr wrap="square">
            <a:spAutoFit/>
          </a:bodyPr>
          <a:lstStyle/>
          <a:p>
            <a:pPr>
              <a:lnSpc>
                <a:spcPct val="150000"/>
              </a:lnSpc>
            </a:pPr>
            <a:r>
              <a:rPr lang="en-US" sz="1900" dirty="0">
                <a:latin typeface="Tahoma" panose="020B0604030504040204" pitchFamily="34" charset="0"/>
                <a:ea typeface="Tahoma" panose="020B0604030504040204" pitchFamily="34" charset="0"/>
                <a:cs typeface="Tahoma" panose="020B0604030504040204" pitchFamily="34" charset="0"/>
              </a:rPr>
              <a:t>	</a:t>
            </a:r>
            <a:r>
              <a:rPr lang="ru-RU" sz="1900" dirty="0">
                <a:latin typeface="Tahoma" panose="020B0604030504040204" pitchFamily="34" charset="0"/>
                <a:ea typeface="Tahoma" panose="020B0604030504040204" pitchFamily="34" charset="0"/>
                <a:cs typeface="Tahoma" panose="020B0604030504040204" pitchFamily="34" charset="0"/>
              </a:rPr>
              <a:t>	</a:t>
            </a:r>
          </a:p>
        </p:txBody>
      </p:sp>
      <p:sp>
        <p:nvSpPr>
          <p:cNvPr id="2" name="Прямоугольник 1">
            <a:extLst>
              <a:ext uri="{FF2B5EF4-FFF2-40B4-BE49-F238E27FC236}">
                <a16:creationId xmlns:a16="http://schemas.microsoft.com/office/drawing/2014/main" id="{19232D62-BE5A-97DA-93C1-8D79BA0361C3}"/>
              </a:ext>
            </a:extLst>
          </p:cNvPr>
          <p:cNvSpPr/>
          <p:nvPr/>
        </p:nvSpPr>
        <p:spPr>
          <a:xfrm>
            <a:off x="156119" y="1266461"/>
            <a:ext cx="11838173" cy="5025671"/>
          </a:xfrm>
          <a:prstGeom prst="rect">
            <a:avLst/>
          </a:prstGeom>
        </p:spPr>
        <p:txBody>
          <a:bodyPr wrap="square">
            <a:spAutoFit/>
          </a:bodyPr>
          <a:lstStyle/>
          <a:p>
            <a:pPr algn="just">
              <a:lnSpc>
                <a:spcPct val="150000"/>
              </a:lnSpc>
            </a:pPr>
            <a:r>
              <a:rPr lang="ru-RU" dirty="0">
                <a:latin typeface="Century Gothic" panose="020B0502020202020204" pitchFamily="34" charset="0"/>
              </a:rPr>
              <a:t>Актуальность данной тематики обусловлена тем, что древнерусское государство – крупнейшая держава средневековой Европы. Русь сложилась и заняла «срединное» геополитическое положение в системе сопредельных цивилизаций: между католической Европой, арабским мусульманским Востоком, восточно-христианской Византийской империей, иудейским Хазарским каганатом, кочевниками-язычниками.</a:t>
            </a:r>
          </a:p>
          <a:p>
            <a:pPr algn="just">
              <a:lnSpc>
                <a:spcPct val="150000"/>
              </a:lnSpc>
            </a:pPr>
            <a:endParaRPr lang="ru-RU" dirty="0">
              <a:latin typeface="Century Gothic" panose="020B0502020202020204" pitchFamily="34" charset="0"/>
            </a:endParaRPr>
          </a:p>
          <a:p>
            <a:pPr algn="just">
              <a:lnSpc>
                <a:spcPct val="150000"/>
              </a:lnSpc>
            </a:pPr>
            <a:r>
              <a:rPr lang="ru-RU" dirty="0">
                <a:latin typeface="Century Gothic" panose="020B0502020202020204" pitchFamily="34" charset="0"/>
              </a:rPr>
              <a:t>История государственности и государственного управления на Руси </a:t>
            </a:r>
            <a:r>
              <a:rPr lang="en-US" dirty="0">
                <a:latin typeface="Century Gothic" panose="020B0502020202020204" pitchFamily="34" charset="0"/>
              </a:rPr>
              <a:t>IX-XIII</a:t>
            </a:r>
            <a:r>
              <a:rPr lang="ru-RU" dirty="0">
                <a:latin typeface="Century Gothic" panose="020B0502020202020204" pitchFamily="34" charset="0"/>
              </a:rPr>
              <a:t> вв. нашла отражение в древнейшей общерусской летописи «Повесть временных лет», летописных сводах отдельных княжеств, уставах и других княжеских актах, произведениях общественно-политической мысли Древней Руси, житийной литературе, былинном эпосе. Отдельные стороны государственного управления и этапы его развития на Руси освещены в византийских и европейских хрониках, восточных источниках.</a:t>
            </a:r>
          </a:p>
        </p:txBody>
      </p:sp>
    </p:spTree>
    <p:extLst>
      <p:ext uri="{BB962C8B-B14F-4D97-AF65-F5344CB8AC3E}">
        <p14:creationId xmlns:p14="http://schemas.microsoft.com/office/powerpoint/2010/main" val="230488771"/>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a:t>29</a:t>
            </a:r>
          </a:p>
        </p:txBody>
      </p:sp>
      <p:pic>
        <p:nvPicPr>
          <p:cNvPr id="9" name="Picture 3">
            <a:extLst>
              <a:ext uri="{FF2B5EF4-FFF2-40B4-BE49-F238E27FC236}">
                <a16:creationId xmlns:a16="http://schemas.microsoft.com/office/drawing/2014/main" id="{F9F04697-77AC-B549-1008-0F49AD98DD0C}"/>
              </a:ext>
            </a:extLst>
          </p:cNvPr>
          <p:cNvPicPr>
            <a:picLocks noChangeAspect="1"/>
          </p:cNvPicPr>
          <p:nvPr/>
        </p:nvPicPr>
        <p:blipFill>
          <a:blip r:embed="rId2"/>
          <a:srcRect t="5095" b="5095"/>
          <a:stretch/>
        </p:blipFill>
        <p:spPr>
          <a:xfrm>
            <a:off x="1576754" y="337612"/>
            <a:ext cx="8365184" cy="5554788"/>
          </a:xfrm>
          <a:prstGeom prst="rect">
            <a:avLst/>
          </a:prstGeom>
        </p:spPr>
      </p:pic>
      <p:sp>
        <p:nvSpPr>
          <p:cNvPr id="10" name="Прямоугольник 9">
            <a:extLst>
              <a:ext uri="{FF2B5EF4-FFF2-40B4-BE49-F238E27FC236}">
                <a16:creationId xmlns:a16="http://schemas.microsoft.com/office/drawing/2014/main" id="{522A4C36-7002-BD6F-C102-2CDB5A525180}"/>
              </a:ext>
            </a:extLst>
          </p:cNvPr>
          <p:cNvSpPr/>
          <p:nvPr/>
        </p:nvSpPr>
        <p:spPr>
          <a:xfrm>
            <a:off x="1576755" y="5892400"/>
            <a:ext cx="8365183" cy="376385"/>
          </a:xfrm>
          <a:prstGeom prst="rect">
            <a:avLst/>
          </a:prstGeom>
        </p:spPr>
        <p:txBody>
          <a:bodyPr wrap="square">
            <a:spAutoFit/>
          </a:bodyPr>
          <a:lstStyle/>
          <a:p>
            <a:pPr algn="ctr">
              <a:lnSpc>
                <a:spcPct val="150000"/>
              </a:lnSpc>
            </a:pPr>
            <a:r>
              <a:rPr lang="ru-RU" sz="1400" dirty="0">
                <a:ea typeface="Tahoma" panose="020B0604030504040204" pitchFamily="34" charset="0"/>
                <a:cs typeface="Tahoma" panose="020B0604030504040204" pitchFamily="34" charset="0"/>
              </a:rPr>
              <a:t>Рисунок 16– </a:t>
            </a:r>
            <a:r>
              <a:rPr lang="ru-RU" sz="1400" dirty="0">
                <a:latin typeface="Times New Roman" panose="02020603050405020304" pitchFamily="18" charset="0"/>
                <a:cs typeface="Times New Roman" panose="02020603050405020304" pitchFamily="18" charset="0"/>
              </a:rPr>
              <a:t>Карта Византийской империи в 9-начале 11 веков.</a:t>
            </a:r>
            <a:endParaRPr lang="ru-RU" sz="1400" dirty="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936849896"/>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a:t>30</a:t>
            </a:r>
          </a:p>
        </p:txBody>
      </p:sp>
      <p:sp>
        <p:nvSpPr>
          <p:cNvPr id="6" name="TextBox 5">
            <a:extLst>
              <a:ext uri="{FF2B5EF4-FFF2-40B4-BE49-F238E27FC236}">
                <a16:creationId xmlns:a16="http://schemas.microsoft.com/office/drawing/2014/main" id="{585D3F43-9D68-F2F5-EDE9-A4A07B28CE56}"/>
              </a:ext>
            </a:extLst>
          </p:cNvPr>
          <p:cNvSpPr txBox="1"/>
          <p:nvPr/>
        </p:nvSpPr>
        <p:spPr>
          <a:xfrm>
            <a:off x="0" y="164167"/>
            <a:ext cx="10615246" cy="523220"/>
          </a:xfrm>
          <a:prstGeom prst="rect">
            <a:avLst/>
          </a:prstGeom>
          <a:noFill/>
        </p:spPr>
        <p:txBody>
          <a:bodyPr wrap="square">
            <a:spAutoFit/>
          </a:bodyPr>
          <a:lstStyle/>
          <a:p>
            <a:pPr lvl="0" algn="ctr"/>
            <a:r>
              <a:rPr lang="ru-RU" sz="2800" dirty="0">
                <a:latin typeface="Tahoma" panose="020B0604030504040204" pitchFamily="34" charset="0"/>
                <a:ea typeface="Tahoma" panose="020B0604030504040204" pitchFamily="34" charset="0"/>
                <a:cs typeface="Tahoma" panose="020B0604030504040204" pitchFamily="34" charset="0"/>
              </a:rPr>
              <a:t>Хронология Византийской империи</a:t>
            </a:r>
          </a:p>
        </p:txBody>
      </p:sp>
      <p:sp>
        <p:nvSpPr>
          <p:cNvPr id="7" name="Прямоугольник 6"/>
          <p:cNvSpPr/>
          <p:nvPr/>
        </p:nvSpPr>
        <p:spPr>
          <a:xfrm>
            <a:off x="292101" y="798152"/>
            <a:ext cx="4956793" cy="5954835"/>
          </a:xfrm>
          <a:prstGeom prst="rect">
            <a:avLst/>
          </a:prstGeom>
        </p:spPr>
        <p:txBody>
          <a:bodyPr wrap="square">
            <a:spAutoFit/>
          </a:bodyPr>
          <a:lstStyle/>
          <a:p>
            <a:pPr algn="just">
              <a:lnSpc>
                <a:spcPct val="150000"/>
              </a:lnSpc>
            </a:pPr>
            <a:r>
              <a:rPr lang="ru-RU" sz="1600" dirty="0">
                <a:ea typeface="Tahoma" panose="020B0604030504040204" pitchFamily="34" charset="0"/>
                <a:cs typeface="Tahoma" panose="020B0604030504040204" pitchFamily="34" charset="0"/>
              </a:rPr>
              <a:t>Историю Византийской империи принято делить на три основных периода: </a:t>
            </a:r>
          </a:p>
          <a:p>
            <a:pPr marL="342900" indent="-342900" algn="just">
              <a:lnSpc>
                <a:spcPct val="150000"/>
              </a:lnSpc>
              <a:buFont typeface="+mj-lt"/>
              <a:buAutoNum type="arabicPeriod"/>
            </a:pPr>
            <a:r>
              <a:rPr lang="ru-RU" sz="1600" dirty="0">
                <a:ea typeface="Tahoma" panose="020B0604030504040204" pitchFamily="34" charset="0"/>
                <a:cs typeface="Tahoma" panose="020B0604030504040204" pitchFamily="34" charset="0"/>
              </a:rPr>
              <a:t>Ранневизантийский (IV-VIII </a:t>
            </a:r>
            <a:r>
              <a:rPr lang="ru-RU" sz="1600" dirty="0" err="1">
                <a:ea typeface="Tahoma" panose="020B0604030504040204" pitchFamily="34" charset="0"/>
                <a:cs typeface="Tahoma" panose="020B0604030504040204" pitchFamily="34" charset="0"/>
              </a:rPr>
              <a:t>вв</a:t>
            </a:r>
            <a:r>
              <a:rPr lang="ru-RU" sz="1600" dirty="0">
                <a:ea typeface="Tahoma" panose="020B0604030504040204" pitchFamily="34" charset="0"/>
                <a:cs typeface="Tahoma" panose="020B0604030504040204" pitchFamily="34" charset="0"/>
              </a:rPr>
              <a:t>);</a:t>
            </a:r>
          </a:p>
          <a:p>
            <a:pPr marL="342900" indent="-342900" algn="just">
              <a:lnSpc>
                <a:spcPct val="150000"/>
              </a:lnSpc>
              <a:buFont typeface="+mj-lt"/>
              <a:buAutoNum type="arabicPeriod"/>
            </a:pPr>
            <a:r>
              <a:rPr lang="ru-RU" sz="1600" dirty="0" err="1">
                <a:ea typeface="Tahoma" panose="020B0604030504040204" pitchFamily="34" charset="0"/>
                <a:cs typeface="Tahoma" panose="020B0604030504040204" pitchFamily="34" charset="0"/>
              </a:rPr>
              <a:t>Средневизантийский</a:t>
            </a:r>
            <a:r>
              <a:rPr lang="ru-RU" sz="1600" dirty="0">
                <a:ea typeface="Tahoma" panose="020B0604030504040204" pitchFamily="34" charset="0"/>
                <a:cs typeface="Tahoma" panose="020B0604030504040204" pitchFamily="34" charset="0"/>
              </a:rPr>
              <a:t> (IX-XII </a:t>
            </a:r>
            <a:r>
              <a:rPr lang="ru-RU" sz="1600" dirty="0" err="1">
                <a:ea typeface="Tahoma" panose="020B0604030504040204" pitchFamily="34" charset="0"/>
                <a:cs typeface="Tahoma" panose="020B0604030504040204" pitchFamily="34" charset="0"/>
              </a:rPr>
              <a:t>вв</a:t>
            </a:r>
            <a:r>
              <a:rPr lang="ru-RU" sz="1600" dirty="0">
                <a:ea typeface="Tahoma" panose="020B0604030504040204" pitchFamily="34" charset="0"/>
                <a:cs typeface="Tahoma" panose="020B0604030504040204" pitchFamily="34" charset="0"/>
              </a:rPr>
              <a:t>); </a:t>
            </a:r>
          </a:p>
          <a:p>
            <a:pPr marL="342900" indent="-342900" algn="just">
              <a:lnSpc>
                <a:spcPct val="150000"/>
              </a:lnSpc>
              <a:buFont typeface="+mj-lt"/>
              <a:buAutoNum type="arabicPeriod"/>
            </a:pPr>
            <a:r>
              <a:rPr lang="ru-RU" sz="1600" dirty="0">
                <a:ea typeface="Tahoma" panose="020B0604030504040204" pitchFamily="34" charset="0"/>
                <a:cs typeface="Tahoma" panose="020B0604030504040204" pitchFamily="34" charset="0"/>
              </a:rPr>
              <a:t>Поздневизантийский (XIII-XV </a:t>
            </a:r>
            <a:r>
              <a:rPr lang="ru-RU" sz="1600" dirty="0" err="1">
                <a:ea typeface="Tahoma" panose="020B0604030504040204" pitchFamily="34" charset="0"/>
                <a:cs typeface="Tahoma" panose="020B0604030504040204" pitchFamily="34" charset="0"/>
              </a:rPr>
              <a:t>вв</a:t>
            </a:r>
            <a:r>
              <a:rPr lang="ru-RU" sz="1600" dirty="0">
                <a:ea typeface="Tahoma" panose="020B0604030504040204" pitchFamily="34" charset="0"/>
                <a:cs typeface="Tahoma" panose="020B0604030504040204" pitchFamily="34" charset="0"/>
              </a:rPr>
              <a:t>).</a:t>
            </a:r>
          </a:p>
          <a:p>
            <a:pPr marL="342900" indent="-342900" algn="just">
              <a:lnSpc>
                <a:spcPct val="150000"/>
              </a:lnSpc>
              <a:buFont typeface="+mj-lt"/>
              <a:buAutoNum type="arabicPeriod"/>
            </a:pPr>
            <a:endParaRPr lang="ru-RU" sz="1600" dirty="0">
              <a:ea typeface="Tahoma" panose="020B0604030504040204" pitchFamily="34" charset="0"/>
              <a:cs typeface="Tahoma" panose="020B0604030504040204" pitchFamily="34" charset="0"/>
            </a:endParaRPr>
          </a:p>
          <a:p>
            <a:pPr algn="just">
              <a:lnSpc>
                <a:spcPct val="150000"/>
              </a:lnSpc>
            </a:pPr>
            <a:r>
              <a:rPr lang="ru-RU" sz="1600" dirty="0"/>
              <a:t>Говоря кратко о столице Византийской империи Константинополе, нужно отметить, что главный город Византии ещё более возвысился после поглощения варварскими племенами римских провинций. Вплоть до IX века строятся здания античной архитектуры, развиваются точные науки. В Константинополе открылась первая в Европе высшая школа. Настоящим чудом творения человеческих рук стал храм Святой Софии.</a:t>
            </a:r>
            <a:endParaRPr lang="ru-RU" sz="1600" dirty="0">
              <a:ea typeface="Tahoma" panose="020B0604030504040204" pitchFamily="34" charset="0"/>
              <a:cs typeface="Tahoma" panose="020B0604030504040204" pitchFamily="34" charset="0"/>
            </a:endParaRPr>
          </a:p>
        </p:txBody>
      </p:sp>
      <p:pic>
        <p:nvPicPr>
          <p:cNvPr id="15" name="Picture 6">
            <a:extLst>
              <a:ext uri="{FF2B5EF4-FFF2-40B4-BE49-F238E27FC236}">
                <a16:creationId xmlns:a16="http://schemas.microsoft.com/office/drawing/2014/main" id="{3E01754E-A712-4AE6-3D92-4D71265A199B}"/>
              </a:ext>
            </a:extLst>
          </p:cNvPr>
          <p:cNvPicPr>
            <a:picLocks noChangeAspect="1" noChangeArrowheads="1"/>
          </p:cNvPicPr>
          <p:nvPr/>
        </p:nvPicPr>
        <p:blipFill>
          <a:blip r:embed="rId2"/>
          <a:srcRect/>
          <a:stretch/>
        </p:blipFill>
        <p:spPr bwMode="auto">
          <a:xfrm>
            <a:off x="5510151" y="1494789"/>
            <a:ext cx="6376849" cy="4245158"/>
          </a:xfrm>
          <a:prstGeom prst="rect">
            <a:avLst/>
          </a:prstGeom>
          <a:noFill/>
          <a:extLst>
            <a:ext uri="{909E8E84-426E-40DD-AFC4-6F175D3DCCD1}">
              <a14:hiddenFill xmlns:a14="http://schemas.microsoft.com/office/drawing/2010/main">
                <a:solidFill>
                  <a:srgbClr val="FFFFFF"/>
                </a:solidFill>
              </a14:hiddenFill>
            </a:ext>
          </a:extLst>
        </p:spPr>
      </p:pic>
      <p:sp>
        <p:nvSpPr>
          <p:cNvPr id="16" name="Прямоугольник 15">
            <a:extLst>
              <a:ext uri="{FF2B5EF4-FFF2-40B4-BE49-F238E27FC236}">
                <a16:creationId xmlns:a16="http://schemas.microsoft.com/office/drawing/2014/main" id="{A2588FAB-FC8A-7DD1-7C78-13184B687081}"/>
              </a:ext>
            </a:extLst>
          </p:cNvPr>
          <p:cNvSpPr/>
          <p:nvPr/>
        </p:nvSpPr>
        <p:spPr>
          <a:xfrm>
            <a:off x="5510151" y="5739947"/>
            <a:ext cx="6376849" cy="374526"/>
          </a:xfrm>
          <a:prstGeom prst="rect">
            <a:avLst/>
          </a:prstGeom>
        </p:spPr>
        <p:txBody>
          <a:bodyPr wrap="square">
            <a:spAutoFit/>
          </a:bodyPr>
          <a:lstStyle/>
          <a:p>
            <a:pPr algn="ctr">
              <a:lnSpc>
                <a:spcPct val="150000"/>
              </a:lnSpc>
            </a:pPr>
            <a:r>
              <a:rPr lang="ru-RU" sz="1400" dirty="0">
                <a:ea typeface="Tahoma" panose="020B0604030504040204" pitchFamily="34" charset="0"/>
                <a:cs typeface="Tahoma" panose="020B0604030504040204" pitchFamily="34" charset="0"/>
              </a:rPr>
              <a:t>Рисунок 17 –  Храм Святой Софии в Константинополе</a:t>
            </a:r>
          </a:p>
        </p:txBody>
      </p:sp>
    </p:spTree>
    <p:extLst>
      <p:ext uri="{BB962C8B-B14F-4D97-AF65-F5344CB8AC3E}">
        <p14:creationId xmlns:p14="http://schemas.microsoft.com/office/powerpoint/2010/main" val="3610123459"/>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a:t>31</a:t>
            </a:r>
          </a:p>
        </p:txBody>
      </p:sp>
      <p:sp>
        <p:nvSpPr>
          <p:cNvPr id="6" name="TextBox 5">
            <a:extLst>
              <a:ext uri="{FF2B5EF4-FFF2-40B4-BE49-F238E27FC236}">
                <a16:creationId xmlns:a16="http://schemas.microsoft.com/office/drawing/2014/main" id="{585D3F43-9D68-F2F5-EDE9-A4A07B28CE56}"/>
              </a:ext>
            </a:extLst>
          </p:cNvPr>
          <p:cNvSpPr txBox="1"/>
          <p:nvPr/>
        </p:nvSpPr>
        <p:spPr>
          <a:xfrm>
            <a:off x="-47501" y="164167"/>
            <a:ext cx="10615246" cy="523220"/>
          </a:xfrm>
          <a:prstGeom prst="rect">
            <a:avLst/>
          </a:prstGeom>
          <a:noFill/>
        </p:spPr>
        <p:txBody>
          <a:bodyPr wrap="square">
            <a:spAutoFit/>
          </a:bodyPr>
          <a:lstStyle/>
          <a:p>
            <a:pPr lvl="0" algn="ctr"/>
            <a:r>
              <a:rPr lang="ru-RU" sz="2800" dirty="0">
                <a:latin typeface="Tahoma" panose="020B0604030504040204" pitchFamily="34" charset="0"/>
                <a:ea typeface="Tahoma" panose="020B0604030504040204" pitchFamily="34" charset="0"/>
                <a:cs typeface="Tahoma" panose="020B0604030504040204" pitchFamily="34" charset="0"/>
              </a:rPr>
              <a:t>Ранневизантийский период</a:t>
            </a:r>
          </a:p>
        </p:txBody>
      </p:sp>
      <p:sp>
        <p:nvSpPr>
          <p:cNvPr id="7" name="Прямоугольник 6"/>
          <p:cNvSpPr/>
          <p:nvPr/>
        </p:nvSpPr>
        <p:spPr>
          <a:xfrm>
            <a:off x="357827" y="1190743"/>
            <a:ext cx="11476346" cy="5078313"/>
          </a:xfrm>
          <a:prstGeom prst="rect">
            <a:avLst/>
          </a:prstGeom>
        </p:spPr>
        <p:txBody>
          <a:bodyPr wrap="square">
            <a:spAutoFit/>
          </a:bodyPr>
          <a:lstStyle/>
          <a:p>
            <a:pPr algn="just"/>
            <a:r>
              <a:rPr lang="ru-RU" sz="1200" dirty="0"/>
              <a:t>В конце IV-начале V веков границы Византийской империи охватывали Палестину, Египет, Фракию, Балканы и Малую Азию. Восточная империя значительно опережала западные варварские королевства по строительству крупных городов, а также по развитию ремёсел и торговли. Наличие торгового и военного флота сделали Византию крупнейшей морской державой. Расцвет империи продолжался вплоть до XII века.</a:t>
            </a:r>
          </a:p>
          <a:p>
            <a:pPr algn="just"/>
            <a:endParaRPr lang="ru-RU" sz="1200" dirty="0"/>
          </a:p>
          <a:p>
            <a:pPr marL="342900" indent="-342900" algn="just">
              <a:buFont typeface="Arial" panose="020B0604020202020204" pitchFamily="34" charset="0"/>
              <a:buChar char="•"/>
            </a:pPr>
            <a:r>
              <a:rPr lang="ru-RU" sz="1200" dirty="0"/>
              <a:t>527-565 гг. правление императора Юстиниана I.</a:t>
            </a:r>
          </a:p>
          <a:p>
            <a:pPr algn="just"/>
            <a:r>
              <a:rPr lang="ru-RU" sz="1200" dirty="0"/>
              <a:t>Император провозгласил идею или </a:t>
            </a:r>
            <a:r>
              <a:rPr lang="ru-RU" sz="1200" dirty="0" err="1"/>
              <a:t>реконкисту:”Восстановления</a:t>
            </a:r>
            <a:r>
              <a:rPr lang="ru-RU" sz="1200" dirty="0"/>
              <a:t> Римской державы”. Ради достижения этой цели Юстиниан вёл завоевательные войны с варварскими королевствами. Под ударами византийских войск пали государства вандалов в Северной Африке, были побеждены остготы в Италии.</a:t>
            </a:r>
          </a:p>
          <a:p>
            <a:pPr algn="just"/>
            <a:endParaRPr lang="ru-RU" sz="1200" dirty="0"/>
          </a:p>
          <a:p>
            <a:pPr marL="285750" indent="-285750" algn="just">
              <a:buFont typeface="Arial" panose="020B0604020202020204" pitchFamily="34" charset="0"/>
              <a:buChar char="•"/>
            </a:pPr>
            <a:r>
              <a:rPr lang="ru-RU" sz="1200" dirty="0"/>
              <a:t>610-641 гг. Правление императора Ираклия.</a:t>
            </a:r>
          </a:p>
          <a:p>
            <a:pPr algn="just"/>
            <a:r>
              <a:rPr lang="ru-RU" sz="1200" dirty="0"/>
              <a:t>В результате нашествия арабов, Византия утратила Египет в 617 году. На востоке Ираклий отказался от борьбы со славянскими племенами, дав им возможность расселиться вдоль границ, используя их в качестве естественного щита против кочевых племён. Одна из главных заслуг этого императора – это возвращение в Иерусалим Животворящего Креста, который был отбит у персидского царя Хосрова II.</a:t>
            </a:r>
          </a:p>
          <a:p>
            <a:pPr algn="just"/>
            <a:endParaRPr lang="ru-RU" sz="1200" dirty="0"/>
          </a:p>
          <a:p>
            <a:pPr marL="285750" indent="-285750" algn="just">
              <a:buFont typeface="Arial" panose="020B0604020202020204" pitchFamily="34" charset="0"/>
              <a:buChar char="•"/>
            </a:pPr>
            <a:r>
              <a:rPr lang="ru-RU" sz="1200" dirty="0"/>
              <a:t>717 год. Осада арабами Константинополя.</a:t>
            </a:r>
          </a:p>
          <a:p>
            <a:pPr algn="just"/>
            <a:r>
              <a:rPr lang="ru-RU" sz="1200" dirty="0"/>
              <a:t>Почти целый год арабы безуспешно штурмовали столицу Византии, но в итоге так и не взяв город и откатившись с большими потерями. Во многом осада была отбита благодаря так называемому “греческому огню”.</a:t>
            </a:r>
          </a:p>
          <a:p>
            <a:pPr algn="just"/>
            <a:endParaRPr lang="ru-RU" sz="1200" dirty="0"/>
          </a:p>
          <a:p>
            <a:pPr marL="285750" indent="-285750" algn="just">
              <a:buFont typeface="Arial" panose="020B0604020202020204" pitchFamily="34" charset="0"/>
              <a:buChar char="•"/>
            </a:pPr>
            <a:r>
              <a:rPr lang="ru-RU" sz="1200" dirty="0"/>
              <a:t>717-740 гг. Правление Льва III.</a:t>
            </a:r>
          </a:p>
          <a:p>
            <a:pPr algn="just"/>
            <a:r>
              <a:rPr lang="ru-RU" sz="1200" dirty="0"/>
              <a:t>Годы правления этого императора отмечены тем, что Византия не только успешно вела войны с арабами, но и тем, что византийские монахи пытались распространять православную веру среди иудеев и мусульман. При императоре Льве III запрещалось почитание икон. Были уничтожены сотни ценнейших икон и других произведений искусства связанных с христианством. Иконоборчество продолжалось вплоть до 842 года.</a:t>
            </a:r>
          </a:p>
          <a:p>
            <a:pPr algn="just"/>
            <a:endParaRPr lang="ru-RU" sz="1200" dirty="0"/>
          </a:p>
          <a:p>
            <a:pPr algn="just"/>
            <a:r>
              <a:rPr lang="ru-RU" sz="1200" dirty="0"/>
              <a:t>В конце VII-начале VIII веков в Византии прошла реформа органов самоуправления. Империя стала делиться не на провинции, а на фемы. Так стали называться административные округа, которые возглавляли стратеги. Они обладали властью и самостоятельно вершили суд. Каждая фема была обязана выставлять ополчение-</a:t>
            </a:r>
            <a:r>
              <a:rPr lang="ru-RU" sz="1200" dirty="0" err="1"/>
              <a:t>стратию</a:t>
            </a:r>
            <a:r>
              <a:rPr lang="ru-RU" sz="1200" dirty="0"/>
              <a:t>.</a:t>
            </a:r>
          </a:p>
        </p:txBody>
      </p:sp>
    </p:spTree>
    <p:extLst>
      <p:ext uri="{BB962C8B-B14F-4D97-AF65-F5344CB8AC3E}">
        <p14:creationId xmlns:p14="http://schemas.microsoft.com/office/powerpoint/2010/main" val="3404564205"/>
      </p:ext>
    </p:extLst>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a:t>32</a:t>
            </a:r>
          </a:p>
        </p:txBody>
      </p:sp>
      <p:sp>
        <p:nvSpPr>
          <p:cNvPr id="6" name="TextBox 5">
            <a:extLst>
              <a:ext uri="{FF2B5EF4-FFF2-40B4-BE49-F238E27FC236}">
                <a16:creationId xmlns:a16="http://schemas.microsoft.com/office/drawing/2014/main" id="{585D3F43-9D68-F2F5-EDE9-A4A07B28CE56}"/>
              </a:ext>
            </a:extLst>
          </p:cNvPr>
          <p:cNvSpPr txBox="1"/>
          <p:nvPr/>
        </p:nvSpPr>
        <p:spPr>
          <a:xfrm>
            <a:off x="-47501" y="164167"/>
            <a:ext cx="10615246" cy="523220"/>
          </a:xfrm>
          <a:prstGeom prst="rect">
            <a:avLst/>
          </a:prstGeom>
          <a:noFill/>
        </p:spPr>
        <p:txBody>
          <a:bodyPr wrap="square">
            <a:spAutoFit/>
          </a:bodyPr>
          <a:lstStyle/>
          <a:p>
            <a:pPr lvl="0" algn="ctr"/>
            <a:r>
              <a:rPr lang="ru-RU" sz="2800" dirty="0" err="1">
                <a:latin typeface="Tahoma" panose="020B0604030504040204" pitchFamily="34" charset="0"/>
                <a:ea typeface="Tahoma" panose="020B0604030504040204" pitchFamily="34" charset="0"/>
                <a:cs typeface="Tahoma" panose="020B0604030504040204" pitchFamily="34" charset="0"/>
              </a:rPr>
              <a:t>Средневизантийский</a:t>
            </a:r>
            <a:r>
              <a:rPr lang="ru-RU" sz="2800" dirty="0">
                <a:latin typeface="Tahoma" panose="020B0604030504040204" pitchFamily="34" charset="0"/>
                <a:ea typeface="Tahoma" panose="020B0604030504040204" pitchFamily="34" charset="0"/>
                <a:cs typeface="Tahoma" panose="020B0604030504040204" pitchFamily="34" charset="0"/>
              </a:rPr>
              <a:t> период</a:t>
            </a:r>
          </a:p>
        </p:txBody>
      </p:sp>
      <p:sp>
        <p:nvSpPr>
          <p:cNvPr id="7" name="Прямоугольник 6"/>
          <p:cNvSpPr/>
          <p:nvPr/>
        </p:nvSpPr>
        <p:spPr>
          <a:xfrm>
            <a:off x="144070" y="1061522"/>
            <a:ext cx="11885633" cy="5816977"/>
          </a:xfrm>
          <a:prstGeom prst="rect">
            <a:avLst/>
          </a:prstGeom>
        </p:spPr>
        <p:txBody>
          <a:bodyPr wrap="square">
            <a:spAutoFit/>
          </a:bodyPr>
          <a:lstStyle/>
          <a:p>
            <a:pPr algn="just"/>
            <a:r>
              <a:rPr lang="ru-RU" sz="1200" dirty="0"/>
              <a:t>Несмотря на потерю Балканских земель Византию, по-прежнему, считают могучей державой, ведь её военный флот продолжал господствовать на Средиземном море. Период наивысшего могущества империи продолжался с 850 до 1050 годов и считается эпохой ” классической Византии”.</a:t>
            </a:r>
          </a:p>
          <a:p>
            <a:pPr algn="just"/>
            <a:endParaRPr lang="ru-RU" sz="1200" dirty="0"/>
          </a:p>
          <a:p>
            <a:pPr marL="171450" indent="-171450" algn="just">
              <a:buFont typeface="Arial" panose="020B0604020202020204" pitchFamily="34" charset="0"/>
              <a:buChar char="•"/>
            </a:pPr>
            <a:r>
              <a:rPr lang="ru-RU" sz="1200" dirty="0"/>
              <a:t>886-912 годы Правление Льва VI Мудрого.</a:t>
            </a:r>
          </a:p>
          <a:p>
            <a:pPr algn="just"/>
            <a:r>
              <a:rPr lang="ru-RU" sz="1200" dirty="0"/>
              <a:t>Император проводил политику предыдущих императоров, Византия во время правления этого императора продолжает обороняться от внешних врагов. Внутри политической системы назрел кризис, который выразился в противостоянии Патриарха и императора.</a:t>
            </a:r>
          </a:p>
          <a:p>
            <a:pPr algn="just"/>
            <a:endParaRPr lang="ru-RU" sz="1200" dirty="0"/>
          </a:p>
          <a:p>
            <a:pPr marL="171450" indent="-171450" algn="just">
              <a:buFont typeface="Arial" panose="020B0604020202020204" pitchFamily="34" charset="0"/>
              <a:buChar char="•"/>
            </a:pPr>
            <a:r>
              <a:rPr lang="ru-RU" sz="1200" dirty="0"/>
              <a:t>1018 год присоединение Болгарии к Византии.</a:t>
            </a:r>
          </a:p>
          <a:p>
            <a:pPr algn="just"/>
            <a:r>
              <a:rPr lang="ru-RU" sz="1200" dirty="0"/>
              <a:t>Северные границы удаётся укрепит благодаря крещению болгар и славян Киевской Руси.</a:t>
            </a:r>
          </a:p>
          <a:p>
            <a:pPr marL="171450" indent="-171450" algn="just">
              <a:buFont typeface="Arial" panose="020B0604020202020204" pitchFamily="34" charset="0"/>
              <a:buChar char="•"/>
            </a:pPr>
            <a:endParaRPr lang="ru-RU" sz="1200" dirty="0"/>
          </a:p>
          <a:p>
            <a:pPr marL="171450" indent="-171450" algn="just">
              <a:buFont typeface="Arial" panose="020B0604020202020204" pitchFamily="34" charset="0"/>
              <a:buChar char="•"/>
            </a:pPr>
            <a:r>
              <a:rPr lang="ru-RU" sz="1200" dirty="0"/>
              <a:t>1048 год турки-сельджуки под руководством Ибрагима Инала вторглись в Закавказье и взяли византийский город Эрзерум.</a:t>
            </a:r>
          </a:p>
          <a:p>
            <a:pPr algn="just"/>
            <a:r>
              <a:rPr lang="ru-RU" sz="1200" dirty="0"/>
              <a:t>У Византийской империи не хватало сил для защиты юго-восточных границ. Вскоре армянские и грузинские правители признали себя зависимыми от турок.</a:t>
            </a:r>
          </a:p>
          <a:p>
            <a:pPr algn="just"/>
            <a:endParaRPr lang="ru-RU" sz="1200" dirty="0"/>
          </a:p>
          <a:p>
            <a:pPr marL="171450" indent="-171450" algn="just">
              <a:buFont typeface="Arial" panose="020B0604020202020204" pitchFamily="34" charset="0"/>
              <a:buChar char="•"/>
            </a:pPr>
            <a:r>
              <a:rPr lang="ru-RU" sz="1200" dirty="0"/>
              <a:t>1046 год. Мирный договор между Киевской Русью и Византией.</a:t>
            </a:r>
          </a:p>
          <a:p>
            <a:pPr algn="just"/>
            <a:r>
              <a:rPr lang="ru-RU" sz="1200" dirty="0"/>
              <a:t>Император Византии Владимир Мономах выдал замуж свою дочь Анну за киевского князя Всеволода. Не всегда отношения Руси с Византией были дружественными, было много завоевательных походов древнерусских князей против Восточной империи. Вместе с тем нельзя не отметить огромное влияние, которое оказывала византийская культура на Киевскую Русь.</a:t>
            </a:r>
          </a:p>
          <a:p>
            <a:pPr algn="just"/>
            <a:endParaRPr lang="ru-RU" sz="1200" dirty="0"/>
          </a:p>
          <a:p>
            <a:pPr marL="171450" indent="-171450" algn="just">
              <a:buFont typeface="Arial" panose="020B0604020202020204" pitchFamily="34" charset="0"/>
              <a:buChar char="•"/>
            </a:pPr>
            <a:r>
              <a:rPr lang="ru-RU" sz="1200" dirty="0"/>
              <a:t>1054 год. Великая схизма.</a:t>
            </a:r>
          </a:p>
          <a:p>
            <a:pPr algn="just"/>
            <a:r>
              <a:rPr lang="ru-RU" sz="1200" dirty="0"/>
              <a:t>Произошёл окончательный раскол Православной и Католической Церквей.</a:t>
            </a:r>
          </a:p>
          <a:p>
            <a:pPr marL="171450" indent="-171450" algn="just">
              <a:buFont typeface="Arial" panose="020B0604020202020204" pitchFamily="34" charset="0"/>
              <a:buChar char="•"/>
            </a:pPr>
            <a:endParaRPr lang="ru-RU" sz="1200" dirty="0"/>
          </a:p>
          <a:p>
            <a:pPr marL="171450" indent="-171450" algn="just">
              <a:buFont typeface="Arial" panose="020B0604020202020204" pitchFamily="34" charset="0"/>
              <a:buChar char="•"/>
            </a:pPr>
            <a:r>
              <a:rPr lang="ru-RU" sz="1200" dirty="0"/>
              <a:t>1071 год. Норманнами был взят город Бари в Апулии.</a:t>
            </a:r>
          </a:p>
          <a:p>
            <a:pPr algn="just"/>
            <a:r>
              <a:rPr lang="ru-RU" sz="1200" dirty="0"/>
              <a:t>Пал последний опорный пункт Византийской империи в Италии.</a:t>
            </a:r>
          </a:p>
          <a:p>
            <a:pPr algn="just"/>
            <a:endParaRPr lang="ru-RU" sz="1200" dirty="0"/>
          </a:p>
          <a:p>
            <a:pPr marL="171450" indent="-171450" algn="just">
              <a:buFont typeface="Arial" panose="020B0604020202020204" pitchFamily="34" charset="0"/>
              <a:buChar char="•"/>
            </a:pPr>
            <a:r>
              <a:rPr lang="ru-RU" sz="1200" dirty="0"/>
              <a:t>1086-1091 гг. Война Византийского императора Алексея I с союзом племён печенегов и </a:t>
            </a:r>
            <a:r>
              <a:rPr lang="ru-RU" sz="1200" dirty="0" err="1"/>
              <a:t>куман</a:t>
            </a:r>
            <a:r>
              <a:rPr lang="ru-RU" sz="1200" dirty="0"/>
              <a:t>.</a:t>
            </a:r>
          </a:p>
          <a:p>
            <a:pPr algn="just"/>
            <a:r>
              <a:rPr lang="ru-RU" sz="1200" dirty="0"/>
              <a:t>Благодаря хитрой политике императора союз племён кочевников распался, а печенегам было нанесено решительное поражение в 1091 году.</a:t>
            </a:r>
          </a:p>
          <a:p>
            <a:pPr algn="just"/>
            <a:endParaRPr lang="ru-RU" sz="1200" dirty="0"/>
          </a:p>
          <a:p>
            <a:pPr algn="just"/>
            <a:r>
              <a:rPr lang="ru-RU" sz="1200" dirty="0"/>
              <a:t>С XI века начинается постепенный упадок Византийской империи. Деление на фемы изжило себя из-за растущего числа крупных земледельцев. Государство постоянно подвергалось ударам извне, не в силах уже вести борьбу с многочисленными врагами. Главную опасность представляли сельджуки. В ходе столкновений византийцам удалось очистить от них южный берег Малой Азии.</a:t>
            </a:r>
            <a:r>
              <a:rPr lang="ru-RU" sz="1200" dirty="0">
                <a:hlinkClick r:id="rId2"/>
              </a:rPr>
              <a:t> </a:t>
            </a:r>
            <a:endParaRPr lang="ru-RU" sz="1200" dirty="0"/>
          </a:p>
        </p:txBody>
      </p:sp>
    </p:spTree>
    <p:extLst>
      <p:ext uri="{BB962C8B-B14F-4D97-AF65-F5344CB8AC3E}">
        <p14:creationId xmlns:p14="http://schemas.microsoft.com/office/powerpoint/2010/main" val="3297360439"/>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a:t>33</a:t>
            </a:r>
          </a:p>
        </p:txBody>
      </p:sp>
      <p:sp>
        <p:nvSpPr>
          <p:cNvPr id="6" name="TextBox 5">
            <a:extLst>
              <a:ext uri="{FF2B5EF4-FFF2-40B4-BE49-F238E27FC236}">
                <a16:creationId xmlns:a16="http://schemas.microsoft.com/office/drawing/2014/main" id="{585D3F43-9D68-F2F5-EDE9-A4A07B28CE56}"/>
              </a:ext>
            </a:extLst>
          </p:cNvPr>
          <p:cNvSpPr txBox="1"/>
          <p:nvPr/>
        </p:nvSpPr>
        <p:spPr>
          <a:xfrm>
            <a:off x="-118753" y="164167"/>
            <a:ext cx="10615246" cy="523220"/>
          </a:xfrm>
          <a:prstGeom prst="rect">
            <a:avLst/>
          </a:prstGeom>
          <a:noFill/>
        </p:spPr>
        <p:txBody>
          <a:bodyPr wrap="square">
            <a:spAutoFit/>
          </a:bodyPr>
          <a:lstStyle/>
          <a:p>
            <a:pPr algn="ctr"/>
            <a:r>
              <a:rPr lang="ru-RU" sz="2800" dirty="0">
                <a:latin typeface="Tahoma" panose="020B0604030504040204" pitchFamily="34" charset="0"/>
                <a:ea typeface="Tahoma" panose="020B0604030504040204" pitchFamily="34" charset="0"/>
                <a:cs typeface="Tahoma" panose="020B0604030504040204" pitchFamily="34" charset="0"/>
              </a:rPr>
              <a:t>Поздневизантийский период</a:t>
            </a:r>
          </a:p>
        </p:txBody>
      </p:sp>
      <p:sp>
        <p:nvSpPr>
          <p:cNvPr id="7" name="Прямоугольник 6"/>
          <p:cNvSpPr/>
          <p:nvPr/>
        </p:nvSpPr>
        <p:spPr>
          <a:xfrm>
            <a:off x="144070" y="1061522"/>
            <a:ext cx="11885633" cy="5755422"/>
          </a:xfrm>
          <a:prstGeom prst="rect">
            <a:avLst/>
          </a:prstGeom>
        </p:spPr>
        <p:txBody>
          <a:bodyPr wrap="square">
            <a:spAutoFit/>
          </a:bodyPr>
          <a:lstStyle/>
          <a:p>
            <a:pPr algn="just"/>
            <a:r>
              <a:rPr lang="ru-RU" sz="1600" dirty="0"/>
              <a:t>С XI века увеличилась активность западноевропейских стран. Войска крестоносцев, подняв флаг “защитников Гроба Господня”, напали на Византию. Не в силах вести борьбу с многочисленными врагами, византийские императоры используют армии наёмников. На море Византия использовала флот Пизы и Венеции.</a:t>
            </a:r>
          </a:p>
          <a:p>
            <a:pPr algn="just"/>
            <a:endParaRPr lang="ru-RU" sz="1600" dirty="0"/>
          </a:p>
          <a:p>
            <a:pPr marL="171450" indent="-171450" algn="just">
              <a:buFont typeface="Arial" panose="020B0604020202020204" pitchFamily="34" charset="0"/>
              <a:buChar char="•"/>
            </a:pPr>
            <a:r>
              <a:rPr lang="ru-RU" sz="1600" dirty="0"/>
              <a:t>1122 год. Войсками императора Иоанна II </a:t>
            </a:r>
            <a:r>
              <a:rPr lang="ru-RU" sz="1600" dirty="0" err="1"/>
              <a:t>Комнина</a:t>
            </a:r>
            <a:r>
              <a:rPr lang="ru-RU" sz="1600" dirty="0"/>
              <a:t> было отражено вторжение печенегов.</a:t>
            </a:r>
          </a:p>
          <a:p>
            <a:pPr algn="just"/>
            <a:r>
              <a:rPr lang="ru-RU" sz="1600" dirty="0"/>
              <a:t>На море ведутся непрерывные войны с Венецией. Однако, главную опасность представляли сельджуки. В ходе столкновений византийцам удалось очистить от них южный берег Малой Азии. В борьбе с крестоносцами византийцам удалось очистить Северную Сирию.</a:t>
            </a:r>
          </a:p>
          <a:p>
            <a:pPr algn="just"/>
            <a:endParaRPr lang="ru-RU" sz="1600" dirty="0"/>
          </a:p>
          <a:p>
            <a:pPr marL="171450" indent="-171450" algn="just">
              <a:buFont typeface="Arial" panose="020B0604020202020204" pitchFamily="34" charset="0"/>
              <a:buChar char="•"/>
            </a:pPr>
            <a:r>
              <a:rPr lang="ru-RU" sz="1600" dirty="0"/>
              <a:t>1176 год. Поражение византийских войск при </a:t>
            </a:r>
            <a:r>
              <a:rPr lang="ru-RU" sz="1600" dirty="0" err="1"/>
              <a:t>Мириокефале</a:t>
            </a:r>
            <a:r>
              <a:rPr lang="ru-RU" sz="1600" dirty="0"/>
              <a:t> от турок-сельджуков.</a:t>
            </a:r>
          </a:p>
          <a:p>
            <a:pPr algn="just"/>
            <a:r>
              <a:rPr lang="ru-RU" sz="1600" dirty="0"/>
              <a:t>После этого поражения Византия окончательно переходит к оборонительным войнам.</a:t>
            </a:r>
          </a:p>
          <a:p>
            <a:pPr marL="171450" indent="-171450" algn="just">
              <a:buFont typeface="Arial" panose="020B0604020202020204" pitchFamily="34" charset="0"/>
              <a:buChar char="•"/>
            </a:pPr>
            <a:endParaRPr lang="ru-RU" sz="1600" dirty="0"/>
          </a:p>
          <a:p>
            <a:pPr marL="171450" indent="-171450" algn="just">
              <a:buFont typeface="Arial" panose="020B0604020202020204" pitchFamily="34" charset="0"/>
              <a:buChar char="•"/>
            </a:pPr>
            <a:r>
              <a:rPr lang="ru-RU" sz="1600" dirty="0"/>
              <a:t>1204 год. Константинополь пал под ударами крестоносцев.</a:t>
            </a:r>
          </a:p>
          <a:p>
            <a:pPr algn="just"/>
            <a:r>
              <a:rPr lang="ru-RU" sz="1600" dirty="0"/>
              <a:t>Основу войска крестоносцев составляли французы и генуэзцы. Центральная Византия оккупированная латинянами образуется в отдельную автономию и именуется Латинской Империей. После падения столицы Византийская церковь находилась под юрисдикцией папы, верховным патриархом был назначен </a:t>
            </a:r>
            <a:r>
              <a:rPr lang="ru-RU" sz="1600" dirty="0" err="1"/>
              <a:t>Томаззо</a:t>
            </a:r>
            <a:r>
              <a:rPr lang="ru-RU" sz="1600" dirty="0"/>
              <a:t> </a:t>
            </a:r>
            <a:r>
              <a:rPr lang="ru-RU" sz="1600" dirty="0" err="1"/>
              <a:t>Морозини</a:t>
            </a:r>
            <a:r>
              <a:rPr lang="ru-RU" sz="1600" dirty="0"/>
              <a:t>.</a:t>
            </a:r>
          </a:p>
          <a:p>
            <a:pPr algn="just"/>
            <a:endParaRPr lang="ru-RU" sz="1600" dirty="0"/>
          </a:p>
          <a:p>
            <a:pPr marL="171450" indent="-171450" algn="just">
              <a:buFont typeface="Arial" panose="020B0604020202020204" pitchFamily="34" charset="0"/>
              <a:buChar char="•"/>
            </a:pPr>
            <a:r>
              <a:rPr lang="ru-RU" sz="1600" dirty="0"/>
              <a:t>1261 год.</a:t>
            </a:r>
          </a:p>
          <a:p>
            <a:pPr algn="just"/>
            <a:r>
              <a:rPr lang="ru-RU" sz="1600" dirty="0"/>
              <a:t>Латинская империя полностью очищена от крестоносцев, а Константинополь освобождён никейским императором Михаилом VIII Палеологом.</a:t>
            </a:r>
          </a:p>
          <a:p>
            <a:pPr algn="just"/>
            <a:endParaRPr lang="ru-RU" sz="1600" dirty="0"/>
          </a:p>
          <a:p>
            <a:pPr algn="just"/>
            <a:endParaRPr lang="ru-RU" sz="1600" dirty="0"/>
          </a:p>
        </p:txBody>
      </p:sp>
    </p:spTree>
    <p:extLst>
      <p:ext uri="{BB962C8B-B14F-4D97-AF65-F5344CB8AC3E}">
        <p14:creationId xmlns:p14="http://schemas.microsoft.com/office/powerpoint/2010/main" val="3305739424"/>
      </p:ext>
    </p:extLst>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a:t>34</a:t>
            </a:r>
          </a:p>
        </p:txBody>
      </p:sp>
      <p:sp>
        <p:nvSpPr>
          <p:cNvPr id="6" name="TextBox 5">
            <a:extLst>
              <a:ext uri="{FF2B5EF4-FFF2-40B4-BE49-F238E27FC236}">
                <a16:creationId xmlns:a16="http://schemas.microsoft.com/office/drawing/2014/main" id="{585D3F43-9D68-F2F5-EDE9-A4A07B28CE56}"/>
              </a:ext>
            </a:extLst>
          </p:cNvPr>
          <p:cNvSpPr txBox="1"/>
          <p:nvPr/>
        </p:nvSpPr>
        <p:spPr>
          <a:xfrm>
            <a:off x="-118753" y="164167"/>
            <a:ext cx="10615246" cy="523220"/>
          </a:xfrm>
          <a:prstGeom prst="rect">
            <a:avLst/>
          </a:prstGeom>
          <a:noFill/>
        </p:spPr>
        <p:txBody>
          <a:bodyPr wrap="square">
            <a:spAutoFit/>
          </a:bodyPr>
          <a:lstStyle/>
          <a:p>
            <a:pPr algn="ctr"/>
            <a:r>
              <a:rPr lang="ru-RU" sz="2800" dirty="0">
                <a:latin typeface="Tahoma" panose="020B0604030504040204" pitchFamily="34" charset="0"/>
                <a:ea typeface="Tahoma" panose="020B0604030504040204" pitchFamily="34" charset="0"/>
                <a:cs typeface="Tahoma" panose="020B0604030504040204" pitchFamily="34" charset="0"/>
              </a:rPr>
              <a:t>Византия в период правления Палеологов</a:t>
            </a:r>
          </a:p>
        </p:txBody>
      </p:sp>
      <p:sp>
        <p:nvSpPr>
          <p:cNvPr id="7" name="Прямоугольник 6"/>
          <p:cNvSpPr/>
          <p:nvPr/>
        </p:nvSpPr>
        <p:spPr>
          <a:xfrm>
            <a:off x="88651" y="1582340"/>
            <a:ext cx="6280481" cy="3693319"/>
          </a:xfrm>
          <a:prstGeom prst="rect">
            <a:avLst/>
          </a:prstGeom>
        </p:spPr>
        <p:txBody>
          <a:bodyPr wrap="square">
            <a:spAutoFit/>
          </a:bodyPr>
          <a:lstStyle/>
          <a:p>
            <a:pPr algn="just"/>
            <a:r>
              <a:rPr lang="ru-RU" dirty="0"/>
              <a:t>В период правления Палеологов в Византии наблюдается полный упадок городов. Полуразрушенные города выглядели особенно убого на фоне цветущих деревень. Сельское хозяйство переживало подъём, вызванный высоким спросом на продукцию феодальных вотчин.</a:t>
            </a:r>
          </a:p>
          <a:p>
            <a:pPr algn="just"/>
            <a:endParaRPr lang="ru-RU" dirty="0"/>
          </a:p>
          <a:p>
            <a:pPr algn="just"/>
            <a:r>
              <a:rPr lang="ru-RU" dirty="0"/>
              <a:t>Династические браки Палеологов с королевскими дворами Западной и Восточной Европы и постоянный тесный контакт между ними, стали причиной появления собственной геральдики у византийских правителей. Род Палеологов самым первым стал иметь собственный герб.</a:t>
            </a:r>
          </a:p>
        </p:txBody>
      </p:sp>
      <p:pic>
        <p:nvPicPr>
          <p:cNvPr id="1026" name="Picture 2" descr="Герб династии Палеологов">
            <a:extLst>
              <a:ext uri="{FF2B5EF4-FFF2-40B4-BE49-F238E27FC236}">
                <a16:creationId xmlns:a16="http://schemas.microsoft.com/office/drawing/2014/main" id="{9B08919A-3FF2-4F06-AEEC-401FA1A5A8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4215" y="1047749"/>
            <a:ext cx="4762500" cy="4762500"/>
          </a:xfrm>
          <a:prstGeom prst="rect">
            <a:avLst/>
          </a:prstGeom>
          <a:noFill/>
          <a:extLst>
            <a:ext uri="{909E8E84-426E-40DD-AFC4-6F175D3DCCD1}">
              <a14:hiddenFill xmlns:a14="http://schemas.microsoft.com/office/drawing/2010/main">
                <a:solidFill>
                  <a:srgbClr val="FFFFFF"/>
                </a:solidFill>
              </a14:hiddenFill>
            </a:ext>
          </a:extLst>
        </p:spPr>
      </p:pic>
      <p:sp>
        <p:nvSpPr>
          <p:cNvPr id="8" name="Прямоугольник 7">
            <a:extLst>
              <a:ext uri="{FF2B5EF4-FFF2-40B4-BE49-F238E27FC236}">
                <a16:creationId xmlns:a16="http://schemas.microsoft.com/office/drawing/2014/main" id="{0002DA72-91B6-4AA9-9B54-EC6A820632A2}"/>
              </a:ext>
            </a:extLst>
          </p:cNvPr>
          <p:cNvSpPr/>
          <p:nvPr/>
        </p:nvSpPr>
        <p:spPr>
          <a:xfrm>
            <a:off x="7004213" y="5810249"/>
            <a:ext cx="4762501" cy="374526"/>
          </a:xfrm>
          <a:prstGeom prst="rect">
            <a:avLst/>
          </a:prstGeom>
        </p:spPr>
        <p:txBody>
          <a:bodyPr wrap="square">
            <a:spAutoFit/>
          </a:bodyPr>
          <a:lstStyle/>
          <a:p>
            <a:pPr algn="ctr">
              <a:lnSpc>
                <a:spcPct val="150000"/>
              </a:lnSpc>
            </a:pPr>
            <a:r>
              <a:rPr lang="ru-RU" sz="1400" dirty="0">
                <a:ea typeface="Tahoma" panose="020B0604030504040204" pitchFamily="34" charset="0"/>
                <a:cs typeface="Tahoma" panose="020B0604030504040204" pitchFamily="34" charset="0"/>
              </a:rPr>
              <a:t>Рисунок 18 –  Герб династии Палеологов.</a:t>
            </a:r>
          </a:p>
        </p:txBody>
      </p:sp>
    </p:spTree>
    <p:extLst>
      <p:ext uri="{BB962C8B-B14F-4D97-AF65-F5344CB8AC3E}">
        <p14:creationId xmlns:p14="http://schemas.microsoft.com/office/powerpoint/2010/main" val="1328985482"/>
      </p:ext>
    </p:extLst>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a:t>35</a:t>
            </a:r>
          </a:p>
        </p:txBody>
      </p:sp>
      <p:sp>
        <p:nvSpPr>
          <p:cNvPr id="6" name="TextBox 5">
            <a:extLst>
              <a:ext uri="{FF2B5EF4-FFF2-40B4-BE49-F238E27FC236}">
                <a16:creationId xmlns:a16="http://schemas.microsoft.com/office/drawing/2014/main" id="{585D3F43-9D68-F2F5-EDE9-A4A07B28CE56}"/>
              </a:ext>
            </a:extLst>
          </p:cNvPr>
          <p:cNvSpPr txBox="1"/>
          <p:nvPr/>
        </p:nvSpPr>
        <p:spPr>
          <a:xfrm>
            <a:off x="-118753" y="164167"/>
            <a:ext cx="10615246" cy="523220"/>
          </a:xfrm>
          <a:prstGeom prst="rect">
            <a:avLst/>
          </a:prstGeom>
          <a:noFill/>
        </p:spPr>
        <p:txBody>
          <a:bodyPr wrap="square">
            <a:spAutoFit/>
          </a:bodyPr>
          <a:lstStyle/>
          <a:p>
            <a:pPr algn="ctr"/>
            <a:r>
              <a:rPr lang="ru-RU" sz="2800" dirty="0">
                <a:latin typeface="Tahoma" panose="020B0604030504040204" pitchFamily="34" charset="0"/>
                <a:ea typeface="Tahoma" panose="020B0604030504040204" pitchFamily="34" charset="0"/>
                <a:cs typeface="Tahoma" panose="020B0604030504040204" pitchFamily="34" charset="0"/>
              </a:rPr>
              <a:t>Поздневизантийский период</a:t>
            </a:r>
          </a:p>
        </p:txBody>
      </p:sp>
      <p:sp>
        <p:nvSpPr>
          <p:cNvPr id="7" name="Прямоугольник 6"/>
          <p:cNvSpPr/>
          <p:nvPr/>
        </p:nvSpPr>
        <p:spPr>
          <a:xfrm>
            <a:off x="153183" y="1061522"/>
            <a:ext cx="11885633" cy="5509200"/>
          </a:xfrm>
          <a:prstGeom prst="rect">
            <a:avLst/>
          </a:prstGeom>
        </p:spPr>
        <p:txBody>
          <a:bodyPr wrap="square">
            <a:spAutoFit/>
          </a:bodyPr>
          <a:lstStyle/>
          <a:p>
            <a:pPr marL="285750" indent="-285750" algn="just">
              <a:buFont typeface="Arial" panose="020B0604020202020204" pitchFamily="34" charset="0"/>
              <a:buChar char="•"/>
            </a:pPr>
            <a:r>
              <a:rPr lang="ru-RU" sz="1600" dirty="0"/>
              <a:t>В 1265 году Венеция монополизировала почти всю торговлю в Константинополе.</a:t>
            </a:r>
          </a:p>
          <a:p>
            <a:pPr algn="just"/>
            <a:r>
              <a:rPr lang="ru-RU" sz="1600" dirty="0"/>
              <a:t>Между Генуей и Венецией развернулась торговая война. Нередко поножовщина между иноземными купцами происходила на глазах местных зевак на городских площадях. Задушив отечественный рынок сбыта император византийские правители вызвали новую волну ненависти к себе.</a:t>
            </a:r>
          </a:p>
          <a:p>
            <a:pPr marL="285750" indent="-285750" algn="just">
              <a:buFont typeface="Arial" panose="020B0604020202020204" pitchFamily="34" charset="0"/>
              <a:buChar char="•"/>
            </a:pPr>
            <a:endParaRPr lang="ru-RU" sz="1600" dirty="0"/>
          </a:p>
          <a:p>
            <a:pPr marL="285750" indent="-285750" algn="just">
              <a:buFont typeface="Arial" panose="020B0604020202020204" pitchFamily="34" charset="0"/>
              <a:buChar char="•"/>
            </a:pPr>
            <a:r>
              <a:rPr lang="ru-RU" sz="1600" dirty="0"/>
              <a:t>1274 год. Заключение Михаила VIII Палеолога в Лионе новой унии с папой.</a:t>
            </a:r>
          </a:p>
          <a:p>
            <a:pPr algn="just"/>
            <a:r>
              <a:rPr lang="ru-RU" sz="1600" dirty="0"/>
              <a:t>Уния носила условия верховенства Папы Римского над всем христианским миром. Это окончательно раскололо общество и вызвало ряд волнений в столице.</a:t>
            </a:r>
          </a:p>
          <a:p>
            <a:pPr marL="285750" indent="-285750" algn="just">
              <a:buFont typeface="Arial" panose="020B0604020202020204" pitchFamily="34" charset="0"/>
              <a:buChar char="•"/>
            </a:pPr>
            <a:endParaRPr lang="ru-RU" sz="1600" dirty="0"/>
          </a:p>
          <a:p>
            <a:pPr marL="285750" indent="-285750" algn="just">
              <a:buFont typeface="Arial" panose="020B0604020202020204" pitchFamily="34" charset="0"/>
              <a:buChar char="•"/>
            </a:pPr>
            <a:r>
              <a:rPr lang="ru-RU" sz="1600" dirty="0"/>
              <a:t>1341 год. Восстание в </a:t>
            </a:r>
            <a:r>
              <a:rPr lang="ru-RU" sz="1600" dirty="0" err="1"/>
              <a:t>Адрианополе</a:t>
            </a:r>
            <a:r>
              <a:rPr lang="ru-RU" sz="1600" dirty="0"/>
              <a:t> и Фессалониках населения против магнатов.</a:t>
            </a:r>
          </a:p>
          <a:p>
            <a:pPr algn="just"/>
            <a:r>
              <a:rPr lang="ru-RU" sz="1600" dirty="0"/>
              <a:t>Восстание возглавили </a:t>
            </a:r>
            <a:r>
              <a:rPr lang="ru-RU" sz="1600" dirty="0" err="1"/>
              <a:t>зилоты</a:t>
            </a:r>
            <a:r>
              <a:rPr lang="ru-RU" sz="1600" dirty="0"/>
              <a:t> (ревнители). Они хотели отобрать землю и имущество у церкви и магнатов для неимущих.</a:t>
            </a:r>
          </a:p>
          <a:p>
            <a:pPr marL="285750" indent="-285750" algn="just">
              <a:buFont typeface="Arial" panose="020B0604020202020204" pitchFamily="34" charset="0"/>
              <a:buChar char="•"/>
            </a:pPr>
            <a:endParaRPr lang="ru-RU" sz="1600" dirty="0"/>
          </a:p>
          <a:p>
            <a:pPr marL="285750" indent="-285750" algn="just">
              <a:buFont typeface="Arial" panose="020B0604020202020204" pitchFamily="34" charset="0"/>
              <a:buChar char="•"/>
            </a:pPr>
            <a:r>
              <a:rPr lang="ru-RU" sz="1600" dirty="0"/>
              <a:t>1352 год. Турками-османами захвачен </a:t>
            </a:r>
            <a:r>
              <a:rPr lang="ru-RU" sz="1600" dirty="0" err="1"/>
              <a:t>Адрианополь</a:t>
            </a:r>
            <a:r>
              <a:rPr lang="ru-RU" sz="1600" dirty="0"/>
              <a:t>.</a:t>
            </a:r>
          </a:p>
          <a:p>
            <a:pPr algn="just"/>
            <a:r>
              <a:rPr lang="ru-RU" sz="1600" dirty="0"/>
              <a:t>Из него они сделали свою столицу. Ими была взята крепость </a:t>
            </a:r>
            <a:r>
              <a:rPr lang="ru-RU" sz="1600" dirty="0" err="1"/>
              <a:t>Цимпе</a:t>
            </a:r>
            <a:r>
              <a:rPr lang="ru-RU" sz="1600" dirty="0"/>
              <a:t> на </a:t>
            </a:r>
            <a:r>
              <a:rPr lang="ru-RU" sz="1600" dirty="0" err="1"/>
              <a:t>Галлиполийском</a:t>
            </a:r>
            <a:r>
              <a:rPr lang="ru-RU" sz="1600" dirty="0"/>
              <a:t> полуострове. Дальнейшему продвижению турок на Балканы ничего не мешало.</a:t>
            </a:r>
          </a:p>
          <a:p>
            <a:pPr algn="just"/>
            <a:endParaRPr lang="ru-RU" sz="1600" dirty="0"/>
          </a:p>
          <a:p>
            <a:r>
              <a:rPr lang="ru-RU" sz="1600" dirty="0"/>
              <a:t>К началу XV века территория Византии ограничивалась Константинополем с округами, частью Центральной Греции и островами в Эгейском море.</a:t>
            </a:r>
          </a:p>
          <a:p>
            <a:r>
              <a:rPr lang="ru-RU" sz="1600" dirty="0"/>
              <a:t>В 1452 году турки-османы начали осаду Константинополя. 29 мая 1453 года город пал. Последний византийский император Константин II Палеолог погиб в бою.</a:t>
            </a:r>
          </a:p>
          <a:p>
            <a:pPr algn="just"/>
            <a:endParaRPr lang="ru-RU" sz="1600" dirty="0"/>
          </a:p>
        </p:txBody>
      </p:sp>
    </p:spTree>
    <p:extLst>
      <p:ext uri="{BB962C8B-B14F-4D97-AF65-F5344CB8AC3E}">
        <p14:creationId xmlns:p14="http://schemas.microsoft.com/office/powerpoint/2010/main" val="130508887"/>
      </p:ext>
    </p:extLst>
  </p:cSld>
  <p:clrMapOvr>
    <a:masterClrMapping/>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a:t>36</a:t>
            </a:r>
          </a:p>
        </p:txBody>
      </p:sp>
      <p:sp>
        <p:nvSpPr>
          <p:cNvPr id="6" name="TextBox 5">
            <a:extLst>
              <a:ext uri="{FF2B5EF4-FFF2-40B4-BE49-F238E27FC236}">
                <a16:creationId xmlns:a16="http://schemas.microsoft.com/office/drawing/2014/main" id="{585D3F43-9D68-F2F5-EDE9-A4A07B28CE56}"/>
              </a:ext>
            </a:extLst>
          </p:cNvPr>
          <p:cNvSpPr txBox="1"/>
          <p:nvPr/>
        </p:nvSpPr>
        <p:spPr>
          <a:xfrm>
            <a:off x="-118753" y="164167"/>
            <a:ext cx="10615246" cy="523220"/>
          </a:xfrm>
          <a:prstGeom prst="rect">
            <a:avLst/>
          </a:prstGeom>
          <a:noFill/>
        </p:spPr>
        <p:txBody>
          <a:bodyPr wrap="square">
            <a:spAutoFit/>
          </a:bodyPr>
          <a:lstStyle/>
          <a:p>
            <a:pPr algn="ctr"/>
            <a:r>
              <a:rPr lang="ru-RU" sz="2800" dirty="0">
                <a:latin typeface="Tahoma" panose="020B0604030504040204" pitchFamily="34" charset="0"/>
                <a:ea typeface="Tahoma" panose="020B0604030504040204" pitchFamily="34" charset="0"/>
                <a:cs typeface="Tahoma" panose="020B0604030504040204" pitchFamily="34" charset="0"/>
              </a:rPr>
              <a:t>Арабы в средние века</a:t>
            </a:r>
          </a:p>
        </p:txBody>
      </p:sp>
      <p:sp>
        <p:nvSpPr>
          <p:cNvPr id="7" name="Прямоугольник 6"/>
          <p:cNvSpPr/>
          <p:nvPr/>
        </p:nvSpPr>
        <p:spPr>
          <a:xfrm>
            <a:off x="153183" y="1061522"/>
            <a:ext cx="11885633" cy="4770537"/>
          </a:xfrm>
          <a:prstGeom prst="rect">
            <a:avLst/>
          </a:prstGeom>
        </p:spPr>
        <p:txBody>
          <a:bodyPr wrap="square">
            <a:spAutoFit/>
          </a:bodyPr>
          <a:lstStyle/>
          <a:p>
            <a:pPr algn="just"/>
            <a:r>
              <a:rPr lang="ru-RU" sz="1600" dirty="0"/>
              <a:t>	К началу VII в. в жизни кочевников-арабов произошли значительные изменения: выделилась племенная часть, которая владела стадами и рабами-пленниками, также активно развивалась торговля, сложился единый </a:t>
            </a:r>
            <a:r>
              <a:rPr lang="ru-RU" sz="1600" dirty="0" err="1"/>
              <a:t>североарабский</a:t>
            </a:r>
            <a:r>
              <a:rPr lang="ru-RU" sz="1600" dirty="0"/>
              <a:t> язык и арабская буквенная письменность.</a:t>
            </a:r>
          </a:p>
          <a:p>
            <a:pPr algn="just"/>
            <a:endParaRPr lang="ru-RU" sz="1600" dirty="0"/>
          </a:p>
          <a:p>
            <a:pPr algn="just"/>
            <a:r>
              <a:rPr lang="ru-RU" sz="1600" dirty="0"/>
              <a:t>	Дальнейшая история арабов оказалась связана с именем Мухаммеда, основателя новой религии – ислама или же мусульманства. Его имя встало в один ряд с именами Будды, Моисея и Христа. Мусульманство сразу же было приспособлено к нуждам зарождавшегося государства. Мухаммед родился в Мекке около 570 года и занимался караванной торговлей. Он достиг влияния среди </a:t>
            </a:r>
            <a:r>
              <a:rPr lang="ru-RU" sz="1600" dirty="0" err="1"/>
              <a:t>мекканцев</a:t>
            </a:r>
            <a:r>
              <a:rPr lang="ru-RU" sz="1600" dirty="0"/>
              <a:t> благодаря своей старшей жене </a:t>
            </a:r>
            <a:r>
              <a:rPr lang="ru-RU" sz="1600" dirty="0" err="1"/>
              <a:t>Айше</a:t>
            </a:r>
            <a:r>
              <a:rPr lang="ru-RU" sz="1600" dirty="0"/>
              <a:t>, вдове богатого купца. И когда Мухаммеду было 40 лет, он дал начало религии. 662 год считается начальной датой мусульманского летосчисления, так как по преданию в этот год началось переселение в оазис </a:t>
            </a:r>
            <a:r>
              <a:rPr lang="ru-RU" sz="1600" dirty="0" err="1"/>
              <a:t>Ясриб</a:t>
            </a:r>
            <a:r>
              <a:rPr lang="ru-RU" sz="1600" dirty="0"/>
              <a:t>. Позже этот город стали называть Мединой (“город пророка”)</a:t>
            </a:r>
          </a:p>
          <a:p>
            <a:pPr algn="just"/>
            <a:endParaRPr lang="ru-RU" sz="1600" dirty="0"/>
          </a:p>
          <a:p>
            <a:pPr algn="just"/>
            <a:r>
              <a:rPr lang="ru-RU" sz="1600" dirty="0"/>
              <a:t>	Кроме того, при жизни Мухаммеда начались арабские завоевания. В Аравии он основал исламское государство (630 г), которое за один век захватил многие страны за пределами полуострова: страны Ближнего Востока, Среднюю Азию, Северную Африку, северо-западную Индию, Испанию, Сицилию, Южную Италию, Родос, Мальту, Крит. Во время войн с франками арабы достигли Пуатье, в войнах с хазарами дошли до “Славянской реки”, а в походах проникли до </a:t>
            </a:r>
            <a:r>
              <a:rPr lang="ru-RU" sz="1600" dirty="0" err="1"/>
              <a:t>Раджастана</a:t>
            </a:r>
            <a:r>
              <a:rPr lang="ru-RU" sz="1600" dirty="0"/>
              <a:t> и Таласа. Все завоеванные земли вошли в состав территории Арабского халифата, который просуществовал до 1258 года, а его максимальный расцвет был в </a:t>
            </a:r>
            <a:r>
              <a:rPr lang="ru-RU" sz="1600" dirty="0" err="1"/>
              <a:t>поху</a:t>
            </a:r>
            <a:r>
              <a:rPr lang="ru-RU" sz="1600" dirty="0"/>
              <a:t> правления династии Омейядов: 661-750 гг.</a:t>
            </a:r>
          </a:p>
        </p:txBody>
      </p:sp>
    </p:spTree>
    <p:extLst>
      <p:ext uri="{BB962C8B-B14F-4D97-AF65-F5344CB8AC3E}">
        <p14:creationId xmlns:p14="http://schemas.microsoft.com/office/powerpoint/2010/main" val="1434466778"/>
      </p:ext>
    </p:extLst>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a:t>37</a:t>
            </a:r>
          </a:p>
        </p:txBody>
      </p:sp>
      <p:sp>
        <p:nvSpPr>
          <p:cNvPr id="6" name="TextBox 5">
            <a:extLst>
              <a:ext uri="{FF2B5EF4-FFF2-40B4-BE49-F238E27FC236}">
                <a16:creationId xmlns:a16="http://schemas.microsoft.com/office/drawing/2014/main" id="{585D3F43-9D68-F2F5-EDE9-A4A07B28CE56}"/>
              </a:ext>
            </a:extLst>
          </p:cNvPr>
          <p:cNvSpPr txBox="1"/>
          <p:nvPr/>
        </p:nvSpPr>
        <p:spPr>
          <a:xfrm>
            <a:off x="-118753" y="164167"/>
            <a:ext cx="10615246" cy="523220"/>
          </a:xfrm>
          <a:prstGeom prst="rect">
            <a:avLst/>
          </a:prstGeom>
          <a:noFill/>
        </p:spPr>
        <p:txBody>
          <a:bodyPr wrap="square">
            <a:spAutoFit/>
          </a:bodyPr>
          <a:lstStyle/>
          <a:p>
            <a:pPr algn="ctr"/>
            <a:r>
              <a:rPr lang="ru-RU" sz="2800" dirty="0">
                <a:latin typeface="Tahoma" panose="020B0604030504040204" pitchFamily="34" charset="0"/>
                <a:ea typeface="Tahoma" panose="020B0604030504040204" pitchFamily="34" charset="0"/>
                <a:cs typeface="Tahoma" panose="020B0604030504040204" pitchFamily="34" charset="0"/>
              </a:rPr>
              <a:t>Арабы в средние века</a:t>
            </a:r>
          </a:p>
        </p:txBody>
      </p:sp>
      <p:sp>
        <p:nvSpPr>
          <p:cNvPr id="7" name="Прямоугольник 6"/>
          <p:cNvSpPr/>
          <p:nvPr/>
        </p:nvSpPr>
        <p:spPr>
          <a:xfrm>
            <a:off x="307562" y="1782395"/>
            <a:ext cx="5399062" cy="3293209"/>
          </a:xfrm>
          <a:prstGeom prst="rect">
            <a:avLst/>
          </a:prstGeom>
        </p:spPr>
        <p:txBody>
          <a:bodyPr wrap="square">
            <a:spAutoFit/>
          </a:bodyPr>
          <a:lstStyle/>
          <a:p>
            <a:pPr algn="just"/>
            <a:r>
              <a:rPr lang="ru-RU" sz="1600" dirty="0"/>
              <a:t>Позже пришла новая династия Аббасидов, деятельность которых была направлена на то, чтобы сохранить единство земель. В это же время Арабское государство начинает постепенно распадаться, и светская власть стала лежать на руках визиров – заместителей халифов.</a:t>
            </a:r>
          </a:p>
          <a:p>
            <a:pPr algn="just"/>
            <a:r>
              <a:rPr lang="ru-RU" sz="1600" dirty="0"/>
              <a:t> Позднее наместники Арабского халифата стали формировать собственные династии, которые превратили свои территории в отдельные государства. В итоге к XIII веку Аббасиды практически полностью потеряли рычаги управления страной, из-за чего начался распад арабского государства.</a:t>
            </a:r>
          </a:p>
        </p:txBody>
      </p:sp>
      <p:pic>
        <p:nvPicPr>
          <p:cNvPr id="5" name="Picture 3">
            <a:extLst>
              <a:ext uri="{FF2B5EF4-FFF2-40B4-BE49-F238E27FC236}">
                <a16:creationId xmlns:a16="http://schemas.microsoft.com/office/drawing/2014/main" id="{B39AFA2E-84AD-48F3-9812-A156F4A8A30C}"/>
              </a:ext>
            </a:extLst>
          </p:cNvPr>
          <p:cNvPicPr>
            <a:picLocks noChangeAspect="1"/>
          </p:cNvPicPr>
          <p:nvPr/>
        </p:nvPicPr>
        <p:blipFill>
          <a:blip r:embed="rId2"/>
          <a:srcRect t="5387"/>
          <a:stretch>
            <a:fillRect/>
          </a:stretch>
        </p:blipFill>
        <p:spPr>
          <a:xfrm>
            <a:off x="5801627" y="1318160"/>
            <a:ext cx="6235994" cy="4478952"/>
          </a:xfrm>
          <a:prstGeom prst="rect">
            <a:avLst/>
          </a:prstGeom>
        </p:spPr>
      </p:pic>
      <p:sp>
        <p:nvSpPr>
          <p:cNvPr id="9" name="Прямоугольник 8">
            <a:extLst>
              <a:ext uri="{FF2B5EF4-FFF2-40B4-BE49-F238E27FC236}">
                <a16:creationId xmlns:a16="http://schemas.microsoft.com/office/drawing/2014/main" id="{28ECC620-FFE1-4979-8F99-BAB285FC23D4}"/>
              </a:ext>
            </a:extLst>
          </p:cNvPr>
          <p:cNvSpPr/>
          <p:nvPr/>
        </p:nvSpPr>
        <p:spPr>
          <a:xfrm>
            <a:off x="5801627" y="5836071"/>
            <a:ext cx="6235994" cy="374526"/>
          </a:xfrm>
          <a:prstGeom prst="rect">
            <a:avLst/>
          </a:prstGeom>
        </p:spPr>
        <p:txBody>
          <a:bodyPr wrap="square">
            <a:spAutoFit/>
          </a:bodyPr>
          <a:lstStyle/>
          <a:p>
            <a:pPr algn="ctr">
              <a:lnSpc>
                <a:spcPct val="150000"/>
              </a:lnSpc>
            </a:pPr>
            <a:r>
              <a:rPr lang="ru-RU" sz="1400" dirty="0">
                <a:ea typeface="Tahoma" panose="020B0604030504040204" pitchFamily="34" charset="0"/>
                <a:cs typeface="Tahoma" panose="020B0604030504040204" pitchFamily="34" charset="0"/>
              </a:rPr>
              <a:t>Рисунок 19 –  Герб династии Палеологов.</a:t>
            </a:r>
          </a:p>
        </p:txBody>
      </p:sp>
    </p:spTree>
    <p:extLst>
      <p:ext uri="{BB962C8B-B14F-4D97-AF65-F5344CB8AC3E}">
        <p14:creationId xmlns:p14="http://schemas.microsoft.com/office/powerpoint/2010/main" val="1111212522"/>
      </p:ext>
    </p:extLst>
  </p:cSld>
  <p:clrMapOvr>
    <a:masterClrMapping/>
  </p:clrMapOvr>
  <p:transition spd="med">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a:t>38</a:t>
            </a:r>
          </a:p>
        </p:txBody>
      </p:sp>
      <p:sp>
        <p:nvSpPr>
          <p:cNvPr id="6" name="TextBox 5">
            <a:extLst>
              <a:ext uri="{FF2B5EF4-FFF2-40B4-BE49-F238E27FC236}">
                <a16:creationId xmlns:a16="http://schemas.microsoft.com/office/drawing/2014/main" id="{585D3F43-9D68-F2F5-EDE9-A4A07B28CE56}"/>
              </a:ext>
            </a:extLst>
          </p:cNvPr>
          <p:cNvSpPr txBox="1"/>
          <p:nvPr/>
        </p:nvSpPr>
        <p:spPr>
          <a:xfrm>
            <a:off x="-118753" y="164167"/>
            <a:ext cx="10615246" cy="523220"/>
          </a:xfrm>
          <a:prstGeom prst="rect">
            <a:avLst/>
          </a:prstGeom>
          <a:noFill/>
        </p:spPr>
        <p:txBody>
          <a:bodyPr wrap="square">
            <a:spAutoFit/>
          </a:bodyPr>
          <a:lstStyle/>
          <a:p>
            <a:pPr algn="ctr"/>
            <a:r>
              <a:rPr lang="ru-RU" sz="2800" dirty="0">
                <a:latin typeface="Tahoma" panose="020B0604030504040204" pitchFamily="34" charset="0"/>
                <a:ea typeface="Tahoma" panose="020B0604030504040204" pitchFamily="34" charset="0"/>
                <a:cs typeface="Tahoma" panose="020B0604030504040204" pitchFamily="34" charset="0"/>
              </a:rPr>
              <a:t>Ислам</a:t>
            </a:r>
          </a:p>
        </p:txBody>
      </p:sp>
      <p:sp>
        <p:nvSpPr>
          <p:cNvPr id="7" name="Прямоугольник 6"/>
          <p:cNvSpPr/>
          <p:nvPr/>
        </p:nvSpPr>
        <p:spPr>
          <a:xfrm>
            <a:off x="153183" y="1061522"/>
            <a:ext cx="11885633" cy="5509200"/>
          </a:xfrm>
          <a:prstGeom prst="rect">
            <a:avLst/>
          </a:prstGeom>
        </p:spPr>
        <p:txBody>
          <a:bodyPr wrap="square">
            <a:spAutoFit/>
          </a:bodyPr>
          <a:lstStyle/>
          <a:p>
            <a:pPr algn="just"/>
            <a:r>
              <a:rPr lang="ru-RU" sz="1600" dirty="0"/>
              <a:t>ИСЛАМ (араб., букв. — покорность), монотеистическая религия, одна из мировых религий (наряду с христианством и буддизмом), ее последователи — мусульмане. Возник в Аравии в </a:t>
            </a:r>
            <a:r>
              <a:rPr lang="ru-RU" sz="1600" dirty="0" err="1"/>
              <a:t>VIIв</a:t>
            </a:r>
            <a:r>
              <a:rPr lang="ru-RU" sz="1600" dirty="0"/>
              <a:t>. Основатель — Мухаммед. Ислам складывался под значительным влиянием христианства и иудаизма. В результате арабских завоеваний распространился на Ближнем и Ср. Востоке, позднее в некоторых странах Дальнего Востока, Юго-Восточной Азии, Африки.</a:t>
            </a:r>
          </a:p>
          <a:p>
            <a:pPr algn="just"/>
            <a:endParaRPr lang="ru-RU" sz="1600" dirty="0"/>
          </a:p>
          <a:p>
            <a:pPr algn="just"/>
            <a:r>
              <a:rPr lang="ru-RU" sz="1600" dirty="0"/>
              <a:t>Главные принципы ислама изложены в Коране. Основные догматы — поклонение единому богу — всемогущему Богу-Аллаху и почитание Мухаммеда пророком — посланником Аллаха. Мусульмане верят в бессмертие души и загробную жизнь.</a:t>
            </a:r>
          </a:p>
          <a:p>
            <a:pPr algn="just"/>
            <a:endParaRPr lang="ru-RU" sz="1600" dirty="0"/>
          </a:p>
          <a:p>
            <a:pPr algn="just"/>
            <a:r>
              <a:rPr lang="ru-RU" sz="1600" dirty="0"/>
              <a:t>Пять основных обязанностей (колонны ислама), предписанных приверженцам ислама:</a:t>
            </a:r>
          </a:p>
          <a:p>
            <a:pPr algn="just"/>
            <a:r>
              <a:rPr lang="ru-RU" sz="1600" dirty="0"/>
              <a:t>1) вера в то, что нет Бога, кроме Аллаха, а Мухаммед есть посланник Аллаха (</a:t>
            </a:r>
            <a:r>
              <a:rPr lang="ru-RU" sz="1600" dirty="0" err="1"/>
              <a:t>шахада</a:t>
            </a:r>
            <a:r>
              <a:rPr lang="ru-RU" sz="1600" dirty="0"/>
              <a:t>);</a:t>
            </a:r>
          </a:p>
          <a:p>
            <a:pPr algn="just"/>
            <a:r>
              <a:rPr lang="ru-RU" sz="1600" dirty="0"/>
              <a:t>2) пятикратное ежедневное совершение молитвы (салат);</a:t>
            </a:r>
          </a:p>
          <a:p>
            <a:pPr algn="just"/>
            <a:r>
              <a:rPr lang="ru-RU" sz="1600" dirty="0"/>
              <a:t>3) милостыня в пользу бедных (закат);</a:t>
            </a:r>
          </a:p>
          <a:p>
            <a:pPr algn="just"/>
            <a:r>
              <a:rPr lang="ru-RU" sz="1600" dirty="0"/>
              <a:t>4) пост в месяце рамадан (саун);</a:t>
            </a:r>
          </a:p>
          <a:p>
            <a:pPr algn="just"/>
            <a:r>
              <a:rPr lang="ru-RU" sz="1600" dirty="0"/>
              <a:t>5) паломничество в Мекку (хадж), совершаемое хотя бы единожды в жизни.</a:t>
            </a:r>
          </a:p>
          <a:p>
            <a:pPr algn="just"/>
            <a:endParaRPr lang="ru-RU" sz="1600" dirty="0"/>
          </a:p>
          <a:p>
            <a:pPr algn="just"/>
            <a:r>
              <a:rPr lang="ru-RU" sz="1600" dirty="0"/>
              <a:t>Священное предание — сунна. После смерти Мухаммеда (632) ислам раскололся на два течения - суннизм и шиизм. В X в. создана система теоретического богословия — калам; правовая система ислама разработана в шариате. В VIII-IX веках возникло мистическое течение — суфизм. Число последователей ислама оценивается в 880 млн. (1990). Почти во всех странах с преобладающим мусульманским населением ислам является государственной религией.</a:t>
            </a:r>
          </a:p>
        </p:txBody>
      </p:sp>
    </p:spTree>
    <p:extLst>
      <p:ext uri="{BB962C8B-B14F-4D97-AF65-F5344CB8AC3E}">
        <p14:creationId xmlns:p14="http://schemas.microsoft.com/office/powerpoint/2010/main" val="3930465670"/>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0"/>
            <a:ext cx="694533" cy="461665"/>
          </a:xfrm>
          <a:prstGeom prst="rect">
            <a:avLst/>
          </a:prstGeom>
          <a:noFill/>
        </p:spPr>
        <p:txBody>
          <a:bodyPr wrap="square" rtlCol="0">
            <a:spAutoFit/>
          </a:bodyPr>
          <a:lstStyle/>
          <a:p>
            <a:pPr algn="ctr"/>
            <a:r>
              <a:rPr lang="ru-RU" sz="2400" dirty="0"/>
              <a:t>3</a:t>
            </a:r>
          </a:p>
        </p:txBody>
      </p:sp>
      <p:sp>
        <p:nvSpPr>
          <p:cNvPr id="8" name="Заголовок 1"/>
          <p:cNvSpPr txBox="1">
            <a:spLocks/>
          </p:cNvSpPr>
          <p:nvPr/>
        </p:nvSpPr>
        <p:spPr>
          <a:xfrm>
            <a:off x="4666456" y="314761"/>
            <a:ext cx="2908300" cy="442913"/>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defRPr/>
            </a:pPr>
            <a:r>
              <a:rPr lang="ru-RU" sz="3600" b="1" dirty="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Введение</a:t>
            </a:r>
          </a:p>
        </p:txBody>
      </p:sp>
      <p:sp>
        <p:nvSpPr>
          <p:cNvPr id="7" name="Прямоугольник 6"/>
          <p:cNvSpPr/>
          <p:nvPr/>
        </p:nvSpPr>
        <p:spPr>
          <a:xfrm>
            <a:off x="751959" y="776426"/>
            <a:ext cx="10021608" cy="471283"/>
          </a:xfrm>
          <a:prstGeom prst="rect">
            <a:avLst/>
          </a:prstGeom>
        </p:spPr>
        <p:txBody>
          <a:bodyPr wrap="square">
            <a:spAutoFit/>
          </a:bodyPr>
          <a:lstStyle/>
          <a:p>
            <a:pPr>
              <a:lnSpc>
                <a:spcPct val="150000"/>
              </a:lnSpc>
            </a:pPr>
            <a:r>
              <a:rPr lang="en-US" sz="1900" dirty="0">
                <a:latin typeface="Tahoma" panose="020B0604030504040204" pitchFamily="34" charset="0"/>
                <a:ea typeface="Tahoma" panose="020B0604030504040204" pitchFamily="34" charset="0"/>
                <a:cs typeface="Tahoma" panose="020B0604030504040204" pitchFamily="34" charset="0"/>
              </a:rPr>
              <a:t>	</a:t>
            </a:r>
            <a:r>
              <a:rPr lang="ru-RU" sz="1900" dirty="0">
                <a:latin typeface="Tahoma" panose="020B0604030504040204" pitchFamily="34" charset="0"/>
                <a:ea typeface="Tahoma" panose="020B0604030504040204" pitchFamily="34" charset="0"/>
                <a:cs typeface="Tahoma" panose="020B0604030504040204" pitchFamily="34" charset="0"/>
              </a:rPr>
              <a:t>	</a:t>
            </a:r>
          </a:p>
        </p:txBody>
      </p:sp>
      <p:sp>
        <p:nvSpPr>
          <p:cNvPr id="2" name="Прямоугольник 1">
            <a:extLst>
              <a:ext uri="{FF2B5EF4-FFF2-40B4-BE49-F238E27FC236}">
                <a16:creationId xmlns:a16="http://schemas.microsoft.com/office/drawing/2014/main" id="{19232D62-BE5A-97DA-93C1-8D79BA0361C3}"/>
              </a:ext>
            </a:extLst>
          </p:cNvPr>
          <p:cNvSpPr/>
          <p:nvPr/>
        </p:nvSpPr>
        <p:spPr>
          <a:xfrm>
            <a:off x="177743" y="1247709"/>
            <a:ext cx="11816549" cy="4591000"/>
          </a:xfrm>
          <a:prstGeom prst="rect">
            <a:avLst/>
          </a:prstGeom>
        </p:spPr>
        <p:txBody>
          <a:bodyPr wrap="square">
            <a:spAutoFit/>
          </a:bodyPr>
          <a:lstStyle/>
          <a:p>
            <a:pPr marL="342900" indent="-342900" algn="just">
              <a:spcBef>
                <a:spcPts val="1000"/>
              </a:spcBef>
              <a:buFont typeface="Arial" panose="020B0604020202020204" pitchFamily="34" charset="0"/>
              <a:buChar char="•"/>
              <a:tabLst>
                <a:tab pos="266700" algn="l"/>
                <a:tab pos="361950" algn="l"/>
              </a:tabLst>
            </a:pPr>
            <a:r>
              <a:rPr lang="ru-RU" dirty="0">
                <a:ea typeface="Tahoma" panose="020B0604030504040204" pitchFamily="34" charset="0"/>
                <a:cs typeface="Tahoma" panose="020B0604030504040204" pitchFamily="34" charset="0"/>
              </a:rPr>
              <a:t>В работе </a:t>
            </a:r>
            <a:r>
              <a:rPr lang="ru-RU" dirty="0" err="1">
                <a:ea typeface="Tahoma" panose="020B0604030504040204" pitchFamily="34" charset="0"/>
                <a:cs typeface="Tahoma" panose="020B0604030504040204" pitchFamily="34" charset="0"/>
              </a:rPr>
              <a:t>Абдусамедова</a:t>
            </a:r>
            <a:r>
              <a:rPr lang="ru-RU" dirty="0">
                <a:ea typeface="Tahoma" panose="020B0604030504040204" pitchFamily="34" charset="0"/>
                <a:cs typeface="Tahoma" panose="020B0604030504040204" pitchFamily="34" charset="0"/>
              </a:rPr>
              <a:t> А. И., </a:t>
            </a:r>
            <a:r>
              <a:rPr lang="ru-RU" dirty="0" err="1">
                <a:ea typeface="Tahoma" panose="020B0604030504040204" pitchFamily="34" charset="0"/>
                <a:cs typeface="Tahoma" panose="020B0604030504040204" pitchFamily="34" charset="0"/>
              </a:rPr>
              <a:t>Балтанова</a:t>
            </a:r>
            <a:r>
              <a:rPr lang="ru-RU" dirty="0">
                <a:ea typeface="Tahoma" panose="020B0604030504040204" pitchFamily="34" charset="0"/>
                <a:cs typeface="Tahoma" panose="020B0604030504040204" pitchFamily="34" charset="0"/>
              </a:rPr>
              <a:t> Р. Г., </a:t>
            </a:r>
            <a:r>
              <a:rPr lang="ru-RU" dirty="0" err="1">
                <a:ea typeface="Tahoma" panose="020B0604030504040204" pitchFamily="34" charset="0"/>
                <a:cs typeface="Tahoma" panose="020B0604030504040204" pitchFamily="34" charset="0"/>
              </a:rPr>
              <a:t>Ацамба</a:t>
            </a:r>
            <a:r>
              <a:rPr lang="ru-RU" dirty="0">
                <a:ea typeface="Tahoma" panose="020B0604030504040204" pitchFamily="34" charset="0"/>
                <a:cs typeface="Tahoma" panose="020B0604030504040204" pitchFamily="34" charset="0"/>
              </a:rPr>
              <a:t> Ф. М., Кириллина С. А. «Ислам» </a:t>
            </a:r>
            <a:r>
              <a:rPr lang="en-US" dirty="0">
                <a:ea typeface="Tahoma" panose="020B0604030504040204" pitchFamily="34" charset="0"/>
                <a:cs typeface="Tahoma" panose="020B0604030504040204" pitchFamily="34" charset="0"/>
              </a:rPr>
              <a:t>[1]</a:t>
            </a:r>
            <a:r>
              <a:rPr lang="ru-RU" dirty="0">
                <a:ea typeface="Tahoma" panose="020B0604030504040204" pitchFamily="34" charset="0"/>
                <a:cs typeface="Tahoma" panose="020B0604030504040204" pitchFamily="34" charset="0"/>
              </a:rPr>
              <a:t> рассказывается об Исламе</a:t>
            </a:r>
          </a:p>
          <a:p>
            <a:pPr marL="342900" indent="-342900" algn="just">
              <a:spcBef>
                <a:spcPts val="1000"/>
              </a:spcBef>
              <a:buFont typeface="Arial" panose="020B0604020202020204" pitchFamily="34" charset="0"/>
              <a:buChar char="•"/>
              <a:tabLst>
                <a:tab pos="266700" algn="l"/>
                <a:tab pos="361950" algn="l"/>
              </a:tabLst>
            </a:pPr>
            <a:r>
              <a:rPr lang="ru-RU" dirty="0">
                <a:ea typeface="Tahoma" panose="020B0604030504040204" pitchFamily="34" charset="0"/>
                <a:cs typeface="Tahoma" panose="020B0604030504040204" pitchFamily="34" charset="0"/>
              </a:rPr>
              <a:t>В работе Бушуева С.В., Миронова Г.Е. «История государства Российского. Историко-библиографические очерки» </a:t>
            </a:r>
            <a:r>
              <a:rPr lang="en-US" dirty="0">
                <a:ea typeface="Tahoma" panose="020B0604030504040204" pitchFamily="34" charset="0"/>
                <a:cs typeface="Tahoma" panose="020B0604030504040204" pitchFamily="34" charset="0"/>
              </a:rPr>
              <a:t>[2]</a:t>
            </a:r>
            <a:r>
              <a:rPr lang="ru-RU" dirty="0">
                <a:ea typeface="Tahoma" panose="020B0604030504040204" pitchFamily="34" charset="0"/>
                <a:cs typeface="Tahoma" panose="020B0604030504040204" pitchFamily="34" charset="0"/>
              </a:rPr>
              <a:t> описывается история Российского государства</a:t>
            </a:r>
          </a:p>
          <a:p>
            <a:pPr marL="342900" indent="-342900" algn="just">
              <a:spcBef>
                <a:spcPts val="1000"/>
              </a:spcBef>
              <a:buFont typeface="Arial" panose="020B0604020202020204" pitchFamily="34" charset="0"/>
              <a:buChar char="•"/>
              <a:tabLst>
                <a:tab pos="266700" algn="l"/>
                <a:tab pos="361950" algn="l"/>
              </a:tabLst>
            </a:pPr>
            <a:r>
              <a:rPr lang="ru-RU" dirty="0">
                <a:ea typeface="Tahoma" panose="020B0604030504040204" pitchFamily="34" charset="0"/>
                <a:cs typeface="Tahoma" panose="020B0604030504040204" pitchFamily="34" charset="0"/>
              </a:rPr>
              <a:t>В работе Григория </a:t>
            </a:r>
            <a:r>
              <a:rPr lang="ru-RU" dirty="0" err="1">
                <a:ea typeface="Tahoma" panose="020B0604030504040204" pitchFamily="34" charset="0"/>
                <a:cs typeface="Tahoma" panose="020B0604030504040204" pitchFamily="34" charset="0"/>
              </a:rPr>
              <a:t>Турского</a:t>
            </a:r>
            <a:r>
              <a:rPr lang="ru-RU" dirty="0">
                <a:ea typeface="Tahoma" panose="020B0604030504040204" pitchFamily="34" charset="0"/>
                <a:cs typeface="Tahoma" panose="020B0604030504040204" pitchFamily="34" charset="0"/>
              </a:rPr>
              <a:t> «История франков» </a:t>
            </a:r>
            <a:r>
              <a:rPr lang="en-US" dirty="0">
                <a:ea typeface="Tahoma" panose="020B0604030504040204" pitchFamily="34" charset="0"/>
                <a:cs typeface="Tahoma" panose="020B0604030504040204" pitchFamily="34" charset="0"/>
              </a:rPr>
              <a:t>[</a:t>
            </a:r>
            <a:r>
              <a:rPr lang="ru-RU" dirty="0">
                <a:ea typeface="Tahoma" panose="020B0604030504040204" pitchFamily="34" charset="0"/>
                <a:cs typeface="Tahoma" panose="020B0604030504040204" pitchFamily="34" charset="0"/>
              </a:rPr>
              <a:t>3</a:t>
            </a:r>
            <a:r>
              <a:rPr lang="en-US" dirty="0">
                <a:ea typeface="Tahoma" panose="020B0604030504040204" pitchFamily="34" charset="0"/>
                <a:cs typeface="Tahoma" panose="020B0604030504040204" pitchFamily="34" charset="0"/>
              </a:rPr>
              <a:t>]</a:t>
            </a:r>
            <a:r>
              <a:rPr lang="ru-RU" dirty="0">
                <a:ea typeface="Tahoma" panose="020B0604030504040204" pitchFamily="34" charset="0"/>
                <a:cs typeface="Tahoma" panose="020B0604030504040204" pitchFamily="34" charset="0"/>
              </a:rPr>
              <a:t> повествуется об истории франков</a:t>
            </a:r>
          </a:p>
          <a:p>
            <a:pPr marL="342900" indent="-342900" algn="just">
              <a:spcBef>
                <a:spcPts val="1000"/>
              </a:spcBef>
              <a:buFont typeface="Arial" panose="020B0604020202020204" pitchFamily="34" charset="0"/>
              <a:buChar char="•"/>
              <a:tabLst>
                <a:tab pos="266700" algn="l"/>
                <a:tab pos="361950" algn="l"/>
              </a:tabLst>
            </a:pPr>
            <a:r>
              <a:rPr lang="ru-RU" dirty="0">
                <a:ea typeface="Tahoma" panose="020B0604030504040204" pitchFamily="34" charset="0"/>
                <a:cs typeface="Tahoma" panose="020B0604030504040204" pitchFamily="34" charset="0"/>
              </a:rPr>
              <a:t>В работе Дональда М. Никол. «Последние столетия Византии» </a:t>
            </a:r>
            <a:r>
              <a:rPr lang="en-US" dirty="0">
                <a:ea typeface="Tahoma" panose="020B0604030504040204" pitchFamily="34" charset="0"/>
                <a:cs typeface="Tahoma" panose="020B0604030504040204" pitchFamily="34" charset="0"/>
              </a:rPr>
              <a:t>[</a:t>
            </a:r>
            <a:r>
              <a:rPr lang="ru-RU" dirty="0">
                <a:ea typeface="Tahoma" panose="020B0604030504040204" pitchFamily="34" charset="0"/>
                <a:cs typeface="Tahoma" panose="020B0604030504040204" pitchFamily="34" charset="0"/>
              </a:rPr>
              <a:t>4</a:t>
            </a:r>
            <a:r>
              <a:rPr lang="en-US" dirty="0">
                <a:ea typeface="Tahoma" panose="020B0604030504040204" pitchFamily="34" charset="0"/>
                <a:cs typeface="Tahoma" panose="020B0604030504040204" pitchFamily="34" charset="0"/>
              </a:rPr>
              <a:t>]</a:t>
            </a:r>
            <a:r>
              <a:rPr lang="ru-RU" dirty="0">
                <a:ea typeface="Tahoma" panose="020B0604030504040204" pitchFamily="34" charset="0"/>
                <a:cs typeface="Tahoma" panose="020B0604030504040204" pitchFamily="34" charset="0"/>
              </a:rPr>
              <a:t> подробно описаны последние столетия Византии</a:t>
            </a:r>
          </a:p>
          <a:p>
            <a:pPr marL="342900" indent="-342900" algn="just">
              <a:spcBef>
                <a:spcPts val="1000"/>
              </a:spcBef>
              <a:buFont typeface="Arial" panose="020B0604020202020204" pitchFamily="34" charset="0"/>
              <a:buChar char="•"/>
              <a:tabLst>
                <a:tab pos="266700" algn="l"/>
                <a:tab pos="361950" algn="l"/>
              </a:tabLst>
            </a:pPr>
            <a:r>
              <a:rPr lang="ru-RU" dirty="0">
                <a:ea typeface="Tahoma" panose="020B0604030504040204" pitchFamily="34" charset="0"/>
                <a:cs typeface="Tahoma" panose="020B0604030504040204" pitchFamily="34" charset="0"/>
              </a:rPr>
              <a:t>В работе Зимина А. А. «Правда Русская» </a:t>
            </a:r>
            <a:r>
              <a:rPr lang="en-US" dirty="0">
                <a:ea typeface="Tahoma" panose="020B0604030504040204" pitchFamily="34" charset="0"/>
                <a:cs typeface="Tahoma" panose="020B0604030504040204" pitchFamily="34" charset="0"/>
              </a:rPr>
              <a:t>[</a:t>
            </a:r>
            <a:r>
              <a:rPr lang="ru-RU" dirty="0">
                <a:ea typeface="Tahoma" panose="020B0604030504040204" pitchFamily="34" charset="0"/>
                <a:cs typeface="Tahoma" panose="020B0604030504040204" pitchFamily="34" charset="0"/>
              </a:rPr>
              <a:t>5</a:t>
            </a:r>
            <a:r>
              <a:rPr lang="en-US" dirty="0">
                <a:ea typeface="Tahoma" panose="020B0604030504040204" pitchFamily="34" charset="0"/>
                <a:cs typeface="Tahoma" panose="020B0604030504040204" pitchFamily="34" charset="0"/>
              </a:rPr>
              <a:t>]</a:t>
            </a:r>
            <a:r>
              <a:rPr lang="ru-RU" dirty="0">
                <a:ea typeface="Tahoma" panose="020B0604030504040204" pitchFamily="34" charset="0"/>
                <a:cs typeface="Tahoma" panose="020B0604030504040204" pitchFamily="34" charset="0"/>
              </a:rPr>
              <a:t> повествует о Русской Правде</a:t>
            </a:r>
            <a:endParaRPr lang="en-US" dirty="0">
              <a:ea typeface="Tahoma" panose="020B0604030504040204" pitchFamily="34" charset="0"/>
              <a:cs typeface="Tahoma" panose="020B0604030504040204" pitchFamily="34" charset="0"/>
            </a:endParaRPr>
          </a:p>
          <a:p>
            <a:pPr marL="342900" indent="-342900" algn="just">
              <a:spcBef>
                <a:spcPts val="1000"/>
              </a:spcBef>
              <a:buFont typeface="Arial" panose="020B0604020202020204" pitchFamily="34" charset="0"/>
              <a:buChar char="•"/>
              <a:tabLst>
                <a:tab pos="266700" algn="l"/>
                <a:tab pos="361950" algn="l"/>
              </a:tabLst>
            </a:pPr>
            <a:r>
              <a:rPr lang="ru-RU" dirty="0">
                <a:latin typeface="+mj-lt"/>
                <a:ea typeface="Tahoma" panose="020B0604030504040204" pitchFamily="34" charset="0"/>
                <a:cs typeface="Tahoma" panose="020B0604030504040204" pitchFamily="34" charset="0"/>
              </a:rPr>
              <a:t>В работе Кривова М.В., «Византия и арабы в раннем средневековье» [6] повествуется об истории Арабов и Византии</a:t>
            </a:r>
            <a:endParaRPr lang="ru-RU" dirty="0">
              <a:ea typeface="Tahoma" panose="020B0604030504040204" pitchFamily="34" charset="0"/>
              <a:cs typeface="Tahoma" panose="020B0604030504040204" pitchFamily="34" charset="0"/>
            </a:endParaRPr>
          </a:p>
          <a:p>
            <a:pPr marL="342900" indent="-342900" algn="just">
              <a:spcBef>
                <a:spcPts val="1000"/>
              </a:spcBef>
              <a:buFont typeface="Arial" panose="020B0604020202020204" pitchFamily="34" charset="0"/>
              <a:buChar char="•"/>
              <a:tabLst>
                <a:tab pos="266700" algn="l"/>
                <a:tab pos="361950" algn="l"/>
              </a:tabLst>
            </a:pPr>
            <a:r>
              <a:rPr lang="ru-RU" dirty="0">
                <a:ea typeface="Tahoma" panose="020B0604030504040204" pitchFamily="34" charset="0"/>
                <a:cs typeface="Tahoma" panose="020B0604030504040204" pitchFamily="34" charset="0"/>
              </a:rPr>
              <a:t>В работе </a:t>
            </a:r>
            <a:r>
              <a:rPr lang="ru-RU" dirty="0" err="1">
                <a:ea typeface="Tahoma" panose="020B0604030504040204" pitchFamily="34" charset="0"/>
                <a:cs typeface="Tahoma" panose="020B0604030504040204" pitchFamily="34" charset="0"/>
              </a:rPr>
              <a:t>Лебека</a:t>
            </a:r>
            <a:r>
              <a:rPr lang="ru-RU" dirty="0">
                <a:ea typeface="Tahoma" panose="020B0604030504040204" pitchFamily="34" charset="0"/>
                <a:cs typeface="Tahoma" panose="020B0604030504040204" pitchFamily="34" charset="0"/>
              </a:rPr>
              <a:t> С. «Происхождение франков» рассказывается о происхождении франков в  V—IX века</a:t>
            </a:r>
          </a:p>
          <a:p>
            <a:pPr algn="just">
              <a:spcBef>
                <a:spcPts val="1000"/>
              </a:spcBef>
              <a:spcAft>
                <a:spcPts val="0"/>
              </a:spcAft>
              <a:tabLst>
                <a:tab pos="266700" algn="l"/>
                <a:tab pos="361950" algn="l"/>
              </a:tabLst>
            </a:pPr>
            <a:endParaRPr lang="ru-RU" dirty="0">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44801792"/>
      </p:ext>
    </p:extLst>
  </p:cSld>
  <p:clrMapOvr>
    <a:masterClrMapping/>
  </p:clrMapOvr>
  <p:transition spd="med">
    <p:pull/>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a:t>39</a:t>
            </a:r>
          </a:p>
        </p:txBody>
      </p:sp>
      <p:sp>
        <p:nvSpPr>
          <p:cNvPr id="6" name="TextBox 5">
            <a:extLst>
              <a:ext uri="{FF2B5EF4-FFF2-40B4-BE49-F238E27FC236}">
                <a16:creationId xmlns:a16="http://schemas.microsoft.com/office/drawing/2014/main" id="{585D3F43-9D68-F2F5-EDE9-A4A07B28CE56}"/>
              </a:ext>
            </a:extLst>
          </p:cNvPr>
          <p:cNvSpPr txBox="1"/>
          <p:nvPr/>
        </p:nvSpPr>
        <p:spPr>
          <a:xfrm>
            <a:off x="-118753" y="164167"/>
            <a:ext cx="10615246" cy="523220"/>
          </a:xfrm>
          <a:prstGeom prst="rect">
            <a:avLst/>
          </a:prstGeom>
          <a:noFill/>
        </p:spPr>
        <p:txBody>
          <a:bodyPr wrap="square">
            <a:spAutoFit/>
          </a:bodyPr>
          <a:lstStyle/>
          <a:p>
            <a:pPr algn="ctr"/>
            <a:r>
              <a:rPr lang="ru-RU" sz="2800" dirty="0">
                <a:latin typeface="Tahoma" panose="020B0604030504040204" pitchFamily="34" charset="0"/>
                <a:ea typeface="Tahoma" panose="020B0604030504040204" pitchFamily="34" charset="0"/>
                <a:cs typeface="Tahoma" panose="020B0604030504040204" pitchFamily="34" charset="0"/>
              </a:rPr>
              <a:t>Ислам</a:t>
            </a:r>
          </a:p>
        </p:txBody>
      </p:sp>
      <p:pic>
        <p:nvPicPr>
          <p:cNvPr id="5" name="Picture 3">
            <a:extLst>
              <a:ext uri="{FF2B5EF4-FFF2-40B4-BE49-F238E27FC236}">
                <a16:creationId xmlns:a16="http://schemas.microsoft.com/office/drawing/2014/main" id="{70C96CF2-25C0-41CE-80EB-AF97B1F9EF6B}"/>
              </a:ext>
            </a:extLst>
          </p:cNvPr>
          <p:cNvPicPr>
            <a:picLocks noChangeAspect="1"/>
          </p:cNvPicPr>
          <p:nvPr/>
        </p:nvPicPr>
        <p:blipFill>
          <a:blip r:embed="rId2"/>
          <a:srcRect/>
          <a:stretch>
            <a:fillRect/>
          </a:stretch>
        </p:blipFill>
        <p:spPr>
          <a:xfrm>
            <a:off x="412153" y="1702661"/>
            <a:ext cx="3770532" cy="2717925"/>
          </a:xfrm>
          <a:prstGeom prst="rect">
            <a:avLst/>
          </a:prstGeom>
        </p:spPr>
      </p:pic>
      <p:pic>
        <p:nvPicPr>
          <p:cNvPr id="8" name="Picture 4">
            <a:extLst>
              <a:ext uri="{FF2B5EF4-FFF2-40B4-BE49-F238E27FC236}">
                <a16:creationId xmlns:a16="http://schemas.microsoft.com/office/drawing/2014/main" id="{38BAECB7-D72F-4D4A-9A60-420492A498E4}"/>
              </a:ext>
            </a:extLst>
          </p:cNvPr>
          <p:cNvPicPr>
            <a:picLocks noChangeAspect="1"/>
          </p:cNvPicPr>
          <p:nvPr/>
        </p:nvPicPr>
        <p:blipFill>
          <a:blip r:embed="rId3"/>
          <a:srcRect/>
          <a:stretch>
            <a:fillRect/>
          </a:stretch>
        </p:blipFill>
        <p:spPr>
          <a:xfrm>
            <a:off x="4182685" y="1702662"/>
            <a:ext cx="3770532" cy="2717925"/>
          </a:xfrm>
          <a:prstGeom prst="rect">
            <a:avLst/>
          </a:prstGeom>
        </p:spPr>
      </p:pic>
      <p:pic>
        <p:nvPicPr>
          <p:cNvPr id="10" name="Picture 4">
            <a:extLst>
              <a:ext uri="{FF2B5EF4-FFF2-40B4-BE49-F238E27FC236}">
                <a16:creationId xmlns:a16="http://schemas.microsoft.com/office/drawing/2014/main" id="{8AD85FB2-1820-445B-99EC-55B09B7B498A}"/>
              </a:ext>
            </a:extLst>
          </p:cNvPr>
          <p:cNvPicPr>
            <a:picLocks noChangeAspect="1"/>
          </p:cNvPicPr>
          <p:nvPr/>
        </p:nvPicPr>
        <p:blipFill>
          <a:blip r:embed="rId4"/>
          <a:srcRect/>
          <a:stretch/>
        </p:blipFill>
        <p:spPr>
          <a:xfrm>
            <a:off x="7953217" y="1704142"/>
            <a:ext cx="3770532" cy="2716445"/>
          </a:xfrm>
          <a:prstGeom prst="rect">
            <a:avLst/>
          </a:prstGeom>
        </p:spPr>
      </p:pic>
      <p:sp>
        <p:nvSpPr>
          <p:cNvPr id="13" name="TextBox 12">
            <a:extLst>
              <a:ext uri="{FF2B5EF4-FFF2-40B4-BE49-F238E27FC236}">
                <a16:creationId xmlns:a16="http://schemas.microsoft.com/office/drawing/2014/main" id="{F8721A7B-045C-4C4D-867D-F03CA22F613B}"/>
              </a:ext>
            </a:extLst>
          </p:cNvPr>
          <p:cNvSpPr txBox="1"/>
          <p:nvPr/>
        </p:nvSpPr>
        <p:spPr>
          <a:xfrm>
            <a:off x="412153" y="4797631"/>
            <a:ext cx="11311595" cy="923330"/>
          </a:xfrm>
          <a:prstGeom prst="rect">
            <a:avLst/>
          </a:prstGeom>
          <a:noFill/>
        </p:spPr>
        <p:txBody>
          <a:bodyPr wrap="square">
            <a:spAutoFit/>
          </a:bodyPr>
          <a:lstStyle/>
          <a:p>
            <a:r>
              <a:rPr lang="ru-RU" dirty="0"/>
              <a:t>Рукописный Коран (1834—1835), традиционный в своём оформлении. Текст Корана написан переписчиком Али аль-</a:t>
            </a:r>
            <a:r>
              <a:rPr lang="ru-RU" dirty="0" err="1"/>
              <a:t>Хафифом</a:t>
            </a:r>
            <a:r>
              <a:rPr lang="ru-RU" dirty="0"/>
              <a:t>, учеником знаменитого мусульманского каллиграфа Мухаммада ал-Латифа.</a:t>
            </a:r>
          </a:p>
        </p:txBody>
      </p:sp>
    </p:spTree>
    <p:extLst>
      <p:ext uri="{BB962C8B-B14F-4D97-AF65-F5344CB8AC3E}">
        <p14:creationId xmlns:p14="http://schemas.microsoft.com/office/powerpoint/2010/main" val="2662814880"/>
      </p:ext>
    </p:extLst>
  </p:cSld>
  <p:clrMapOvr>
    <a:masterClrMapping/>
  </p:clrMapOvr>
  <p:transition spd="med">
    <p:pul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a:t>40</a:t>
            </a:r>
          </a:p>
        </p:txBody>
      </p:sp>
      <p:sp>
        <p:nvSpPr>
          <p:cNvPr id="6" name="TextBox 5">
            <a:extLst>
              <a:ext uri="{FF2B5EF4-FFF2-40B4-BE49-F238E27FC236}">
                <a16:creationId xmlns:a16="http://schemas.microsoft.com/office/drawing/2014/main" id="{585D3F43-9D68-F2F5-EDE9-A4A07B28CE56}"/>
              </a:ext>
            </a:extLst>
          </p:cNvPr>
          <p:cNvSpPr txBox="1"/>
          <p:nvPr/>
        </p:nvSpPr>
        <p:spPr>
          <a:xfrm>
            <a:off x="-118753" y="164167"/>
            <a:ext cx="10615246" cy="523220"/>
          </a:xfrm>
          <a:prstGeom prst="rect">
            <a:avLst/>
          </a:prstGeom>
          <a:noFill/>
        </p:spPr>
        <p:txBody>
          <a:bodyPr wrap="square">
            <a:spAutoFit/>
          </a:bodyPr>
          <a:lstStyle/>
          <a:p>
            <a:pPr algn="ctr"/>
            <a:r>
              <a:rPr lang="ru-RU" sz="2800" dirty="0">
                <a:latin typeface="Tahoma" panose="020B0604030504040204" pitchFamily="34" charset="0"/>
                <a:ea typeface="Tahoma" panose="020B0604030504040204" pitchFamily="34" charset="0"/>
                <a:cs typeface="Tahoma" panose="020B0604030504040204" pitchFamily="34" charset="0"/>
              </a:rPr>
              <a:t>Ислам</a:t>
            </a:r>
          </a:p>
        </p:txBody>
      </p:sp>
      <p:sp>
        <p:nvSpPr>
          <p:cNvPr id="7" name="Прямоугольник 6"/>
          <p:cNvSpPr/>
          <p:nvPr/>
        </p:nvSpPr>
        <p:spPr>
          <a:xfrm>
            <a:off x="153183" y="1061522"/>
            <a:ext cx="11885633" cy="5447645"/>
          </a:xfrm>
          <a:prstGeom prst="rect">
            <a:avLst/>
          </a:prstGeom>
        </p:spPr>
        <p:txBody>
          <a:bodyPr wrap="square">
            <a:spAutoFit/>
          </a:bodyPr>
          <a:lstStyle/>
          <a:p>
            <a:pPr algn="just"/>
            <a:r>
              <a:rPr lang="ru-RU" sz="1200" dirty="0"/>
              <a:t>ИСЛАМ [араб. </a:t>
            </a:r>
            <a:r>
              <a:rPr lang="ru-RU" sz="1200" dirty="0" err="1"/>
              <a:t>islam</a:t>
            </a:r>
            <a:r>
              <a:rPr lang="ru-RU" sz="1200" dirty="0"/>
              <a:t> — предание, вверение себя (Богу)], мировая монотеистическая религия. Возникла в </a:t>
            </a:r>
            <a:r>
              <a:rPr lang="ru-RU" sz="1200" dirty="0" err="1"/>
              <a:t>Хиджазе</a:t>
            </a:r>
            <a:r>
              <a:rPr lang="ru-RU" sz="1200" dirty="0"/>
              <a:t> (в нач. VII в.) среди арабских племен Зап. Аравии. Уже в первый век своего существования ислам в ходе военной экспансии арабов распространился на огромной территории от Ганга на Востоке до южных границ Галлии на Западе, в результате чего образовалось мусульманское государство — Халифат. Современный ислам распространен в основном в странах Азии и Африки, играя существенную роль в их политической и социокультурной жизни (в большинстве из них ислам — государственная религия, а шариат — основа законодательства). Число приверженцев ислама в современном мире около 1 млрд. человек. Большинство мусульман — сунниты (90 %), шииты составляют около 10%.</a:t>
            </a:r>
          </a:p>
          <a:p>
            <a:pPr algn="just"/>
            <a:endParaRPr lang="ru-RU" sz="1200" dirty="0"/>
          </a:p>
          <a:p>
            <a:pPr algn="just"/>
            <a:r>
              <a:rPr lang="ru-RU" sz="1200" dirty="0"/>
              <a:t>Золотой век ислама, иногда также Исламский ренессанс, Мусульманский ренессанс — исторический период примерно с середины VIII по середину XIII века, в начале которого Арабский халифат был крупнейшим государством своего времени. В рамках халифата сложилось обще мусульманское культурное пространство, которое продолжало существовать и после его распада. Благодаря этому, исламские учёные, писатели и деятели искусства указанного периода внесли значительный вклад в развитие мировой науки и культуры. После распада Арабского халифата развитие исламской культуры ненадолго подхватывает персидское государство Саманидов, а впоследствии череда тюркских империй Газни, Караханидов, Тимуридов, Сельджуков, </a:t>
            </a:r>
            <a:r>
              <a:rPr lang="ru-RU" sz="1200" dirty="0" err="1"/>
              <a:t>Хулагуидов</a:t>
            </a:r>
            <a:r>
              <a:rPr lang="ru-RU" sz="1200" dirty="0"/>
              <a:t>. Говард Тернер пишет: «мусульманские художники и учёные, рабочие и князья вместе создали уникальную культуру, которая имеет прямое и косвенное влияние на каждом континенте».</a:t>
            </a:r>
          </a:p>
          <a:p>
            <a:pPr algn="just"/>
            <a:endParaRPr lang="ru-RU" sz="1200" dirty="0"/>
          </a:p>
          <a:p>
            <a:pPr algn="just"/>
            <a:r>
              <a:rPr lang="ru-RU" sz="1200" dirty="0"/>
              <a:t>При «Исламском Возрождении» развились математика, медицина, философия, физика, химия и другие науки. Исламская культура, простиравшаяся от южной Испании до Китая, вобрала в себя достижения учёных из самых разных национальностей и вероисповеданий. Она развивала знания египтян, греков и римлян, добившись прорывов, подготовивших почву для эпохи Возрождения.</a:t>
            </a:r>
          </a:p>
          <a:p>
            <a:pPr algn="just"/>
            <a:endParaRPr lang="ru-RU" sz="1200" dirty="0"/>
          </a:p>
          <a:p>
            <a:pPr algn="just"/>
            <a:r>
              <a:rPr lang="ru-RU" sz="1200" dirty="0"/>
              <a:t>В эпоху Золотого века мусульманские учёные, художники, инженеры, поэты, философы и купцы внесли вклад в науку, экономику, литературу, философию, морское дело, сельское хозяйство, как сохраняя традиции прошлого, так и используя собственные изобретения. В эпоху правления Омейядов, а затем и Аббасидов учёные пользовались огромной поддержкой со стороны правителей. Практическое значение медицины, военной техники, математики помогало развитию Арабского халифата.</a:t>
            </a:r>
          </a:p>
          <a:p>
            <a:pPr algn="just"/>
            <a:endParaRPr lang="ru-RU" sz="1200" dirty="0"/>
          </a:p>
          <a:p>
            <a:pPr algn="just"/>
            <a:r>
              <a:rPr lang="ru-RU" sz="1200" dirty="0"/>
              <a:t>Универсальным языком науки стал арабский язык. Учёные из разных стран от Кордовы до Багдада и Самарканда имели возможность общаться на одном языке. В 9 веке правители Багдада проводили регулярные встречи (интеллектуальные </a:t>
            </a:r>
            <a:r>
              <a:rPr lang="ru-RU" sz="1200" dirty="0" err="1"/>
              <a:t>маджлисы</a:t>
            </a:r>
            <a:r>
              <a:rPr lang="ru-RU" sz="1200" dirty="0"/>
              <a:t>), во время которых богословы, философы и астрономы собирались, чтобы обсудить свои идеи.</a:t>
            </a:r>
          </a:p>
          <a:p>
            <a:pPr algn="just"/>
            <a:endParaRPr lang="ru-RU" sz="1200" dirty="0"/>
          </a:p>
          <a:p>
            <a:pPr algn="just"/>
            <a:endParaRPr lang="ru-RU" sz="1200" dirty="0"/>
          </a:p>
        </p:txBody>
      </p:sp>
    </p:spTree>
    <p:extLst>
      <p:ext uri="{BB962C8B-B14F-4D97-AF65-F5344CB8AC3E}">
        <p14:creationId xmlns:p14="http://schemas.microsoft.com/office/powerpoint/2010/main" val="1596864691"/>
      </p:ext>
    </p:extLst>
  </p:cSld>
  <p:clrMapOvr>
    <a:masterClrMapping/>
  </p:clrMapOvr>
  <p:transition spd="med">
    <p:pull/>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a:t>41</a:t>
            </a:r>
          </a:p>
        </p:txBody>
      </p:sp>
      <p:sp>
        <p:nvSpPr>
          <p:cNvPr id="6" name="TextBox 5">
            <a:extLst>
              <a:ext uri="{FF2B5EF4-FFF2-40B4-BE49-F238E27FC236}">
                <a16:creationId xmlns:a16="http://schemas.microsoft.com/office/drawing/2014/main" id="{585D3F43-9D68-F2F5-EDE9-A4A07B28CE56}"/>
              </a:ext>
            </a:extLst>
          </p:cNvPr>
          <p:cNvSpPr txBox="1"/>
          <p:nvPr/>
        </p:nvSpPr>
        <p:spPr>
          <a:xfrm>
            <a:off x="-189699" y="164167"/>
            <a:ext cx="10615246" cy="523220"/>
          </a:xfrm>
          <a:prstGeom prst="rect">
            <a:avLst/>
          </a:prstGeom>
          <a:noFill/>
        </p:spPr>
        <p:txBody>
          <a:bodyPr wrap="square">
            <a:spAutoFit/>
          </a:bodyPr>
          <a:lstStyle/>
          <a:p>
            <a:pPr algn="ctr"/>
            <a:r>
              <a:rPr lang="ru-RU" sz="2800" dirty="0">
                <a:latin typeface="Tahoma" panose="020B0604030504040204" pitchFamily="34" charset="0"/>
                <a:ea typeface="Tahoma" panose="020B0604030504040204" pitchFamily="34" charset="0"/>
                <a:cs typeface="Tahoma" panose="020B0604030504040204" pitchFamily="34" charset="0"/>
              </a:rPr>
              <a:t>Две теории</a:t>
            </a:r>
          </a:p>
        </p:txBody>
      </p:sp>
      <p:sp>
        <p:nvSpPr>
          <p:cNvPr id="7" name="Прямоугольник 6"/>
          <p:cNvSpPr/>
          <p:nvPr/>
        </p:nvSpPr>
        <p:spPr>
          <a:xfrm>
            <a:off x="153183" y="1061522"/>
            <a:ext cx="11885633" cy="5016758"/>
          </a:xfrm>
          <a:prstGeom prst="rect">
            <a:avLst/>
          </a:prstGeom>
        </p:spPr>
        <p:txBody>
          <a:bodyPr wrap="square">
            <a:spAutoFit/>
          </a:bodyPr>
          <a:lstStyle/>
          <a:p>
            <a:pPr algn="just"/>
            <a:r>
              <a:rPr lang="ru-RU" sz="1600" dirty="0"/>
              <a:t>Происхождение Древнерусского государства связывают с 862 годом, когда славяне из-за распрей между племенами пригласили «третью» сторону – скандинавских князей Рюриков для наведения порядка. Однако в исторической науке есть расхождения по поводу происхождения государства на Руси. Существует две основные теории:</a:t>
            </a:r>
          </a:p>
          <a:p>
            <a:pPr marL="285750" indent="-285750" algn="just">
              <a:buFont typeface="Arial" panose="020B0604020202020204" pitchFamily="34" charset="0"/>
              <a:buChar char="•"/>
            </a:pPr>
            <a:r>
              <a:rPr lang="ru-RU" sz="1600" b="1" dirty="0"/>
              <a:t>Норманнская теория </a:t>
            </a:r>
            <a:r>
              <a:rPr lang="ru-RU" sz="1600" dirty="0"/>
              <a:t>(Г. Миллер, Г. Байер, А.Л. </a:t>
            </a:r>
            <a:r>
              <a:rPr lang="ru-RU" sz="1600" dirty="0" err="1"/>
              <a:t>Шлецер</a:t>
            </a:r>
            <a:r>
              <a:rPr lang="ru-RU" sz="1600" dirty="0"/>
              <a:t>, Н.М. Карамзин): ссылаясь на летопись «Повесть временных лет», создание которой принадлежит монаху Киево-Печерского монастыря Нестору, ученые пришли к выводу, что государственность на Руси – дело рук норманнов Рюрика и его братьев </a:t>
            </a:r>
            <a:r>
              <a:rPr lang="ru-RU" sz="1600" dirty="0" err="1"/>
              <a:t>Синеуса</a:t>
            </a:r>
            <a:r>
              <a:rPr lang="ru-RU" sz="1600" dirty="0"/>
              <a:t> и Трувора;</a:t>
            </a:r>
          </a:p>
          <a:p>
            <a:pPr marL="285750" indent="-285750" algn="just">
              <a:buFont typeface="Arial" panose="020B0604020202020204" pitchFamily="34" charset="0"/>
              <a:buChar char="•"/>
            </a:pPr>
            <a:endParaRPr lang="ru-RU" sz="1600" dirty="0"/>
          </a:p>
          <a:p>
            <a:pPr marL="285750" indent="-285750" algn="just">
              <a:buFont typeface="Arial" panose="020B0604020202020204" pitchFamily="34" charset="0"/>
              <a:buChar char="•"/>
            </a:pPr>
            <a:endParaRPr lang="ru-RU" sz="1600" dirty="0"/>
          </a:p>
          <a:p>
            <a:pPr marL="285750" indent="-285750" algn="just">
              <a:buFont typeface="Arial" panose="020B0604020202020204" pitchFamily="34" charset="0"/>
              <a:buChar char="•"/>
            </a:pPr>
            <a:r>
              <a:rPr lang="ru-RU" sz="1600" b="1" dirty="0" err="1"/>
              <a:t>Антинорманнская</a:t>
            </a:r>
            <a:r>
              <a:rPr lang="ru-RU" sz="1600" b="1" dirty="0"/>
              <a:t> теория </a:t>
            </a:r>
            <a:r>
              <a:rPr lang="ru-RU" sz="1600" dirty="0"/>
              <a:t>(М.В. Ломоносов, Б.А. Рыбаков): последователи данной концепции не отрицают участия приглашенных варяжских князей в становлении государства, но полагают, что </a:t>
            </a:r>
            <a:r>
              <a:rPr lang="ru-RU" sz="1600" dirty="0" err="1"/>
              <a:t>Рюрики</a:t>
            </a:r>
            <a:r>
              <a:rPr lang="ru-RU" sz="1600" dirty="0"/>
              <a:t> пришли не на «пустое» место и данная форма правления уже существовала у древних славян задолго до описываемых событий в летописи.</a:t>
            </a:r>
          </a:p>
          <a:p>
            <a:pPr marL="285750" indent="-285750" algn="just">
              <a:buFont typeface="Arial" panose="020B0604020202020204" pitchFamily="34" charset="0"/>
              <a:buChar char="•"/>
            </a:pPr>
            <a:endParaRPr lang="ru-RU" sz="1600" dirty="0"/>
          </a:p>
          <a:p>
            <a:pPr algn="just"/>
            <a:r>
              <a:rPr lang="ru-RU" sz="1600" dirty="0"/>
              <a:t>Ломоносов вел непримиримую борьбу с представителями норманнской теории. Ломоносов нередко ссорился с иностранными коллегами, работавшими в Академии наук. Приводя свои аргументы и доказательства в защиту </a:t>
            </a:r>
            <a:r>
              <a:rPr lang="ru-RU" sz="1600" dirty="0" err="1"/>
              <a:t>антинорманнской</a:t>
            </a:r>
            <a:r>
              <a:rPr lang="ru-RU" sz="1600" dirty="0"/>
              <a:t> теории, он подверг критике диссертацию Миллера «О происхождении имени и народа российского», а также труды Байера по русской истории.</a:t>
            </a:r>
          </a:p>
          <a:p>
            <a:pPr marL="285750" indent="-285750" algn="just">
              <a:buFont typeface="Arial" panose="020B0604020202020204" pitchFamily="34" charset="0"/>
              <a:buChar char="•"/>
            </a:pPr>
            <a:endParaRPr lang="ru-RU" sz="1600" dirty="0"/>
          </a:p>
        </p:txBody>
      </p:sp>
    </p:spTree>
    <p:extLst>
      <p:ext uri="{BB962C8B-B14F-4D97-AF65-F5344CB8AC3E}">
        <p14:creationId xmlns:p14="http://schemas.microsoft.com/office/powerpoint/2010/main" val="3779074964"/>
      </p:ext>
    </p:extLst>
  </p:cSld>
  <p:clrMapOvr>
    <a:masterClrMapping/>
  </p:clrMapOvr>
  <p:transition spd="med">
    <p:pull/>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a:t>42</a:t>
            </a:r>
          </a:p>
        </p:txBody>
      </p:sp>
      <p:pic>
        <p:nvPicPr>
          <p:cNvPr id="2050" name="Picture 2">
            <a:extLst>
              <a:ext uri="{FF2B5EF4-FFF2-40B4-BE49-F238E27FC236}">
                <a16:creationId xmlns:a16="http://schemas.microsoft.com/office/drawing/2014/main" id="{5E730B02-06DD-4F21-99E8-91F4EDF526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0599" y="253671"/>
            <a:ext cx="8603411" cy="6123425"/>
          </a:xfrm>
          <a:prstGeom prst="rect">
            <a:avLst/>
          </a:prstGeom>
          <a:noFill/>
          <a:extLst>
            <a:ext uri="{909E8E84-426E-40DD-AFC4-6F175D3DCCD1}">
              <a14:hiddenFill xmlns:a14="http://schemas.microsoft.com/office/drawing/2010/main">
                <a:solidFill>
                  <a:srgbClr val="FFFFFF"/>
                </a:solidFill>
              </a14:hiddenFill>
            </a:ext>
          </a:extLst>
        </p:spPr>
      </p:pic>
      <p:sp>
        <p:nvSpPr>
          <p:cNvPr id="8" name="Прямоугольник 7">
            <a:extLst>
              <a:ext uri="{FF2B5EF4-FFF2-40B4-BE49-F238E27FC236}">
                <a16:creationId xmlns:a16="http://schemas.microsoft.com/office/drawing/2014/main" id="{774C9FC5-B6B0-427B-9DA7-EDFEBE363F8C}"/>
              </a:ext>
            </a:extLst>
          </p:cNvPr>
          <p:cNvSpPr/>
          <p:nvPr/>
        </p:nvSpPr>
        <p:spPr>
          <a:xfrm>
            <a:off x="1360599" y="6377096"/>
            <a:ext cx="8603411" cy="374526"/>
          </a:xfrm>
          <a:prstGeom prst="rect">
            <a:avLst/>
          </a:prstGeom>
        </p:spPr>
        <p:txBody>
          <a:bodyPr wrap="square">
            <a:spAutoFit/>
          </a:bodyPr>
          <a:lstStyle/>
          <a:p>
            <a:pPr algn="ctr">
              <a:lnSpc>
                <a:spcPct val="150000"/>
              </a:lnSpc>
            </a:pPr>
            <a:r>
              <a:rPr lang="ru-RU" sz="1400" dirty="0">
                <a:ea typeface="Tahoma" panose="020B0604030504040204" pitchFamily="34" charset="0"/>
                <a:cs typeface="Tahoma" panose="020B0604030504040204" pitchFamily="34" charset="0"/>
              </a:rPr>
              <a:t>Рисунок 20 –  Взимание дани со славянских племен</a:t>
            </a:r>
          </a:p>
        </p:txBody>
      </p:sp>
    </p:spTree>
    <p:extLst>
      <p:ext uri="{BB962C8B-B14F-4D97-AF65-F5344CB8AC3E}">
        <p14:creationId xmlns:p14="http://schemas.microsoft.com/office/powerpoint/2010/main" val="2255006318"/>
      </p:ext>
    </p:extLst>
  </p:cSld>
  <p:clrMapOvr>
    <a:masterClrMapping/>
  </p:clrMapOvr>
  <p:transition spd="med">
    <p:pull/>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a:t>43</a:t>
            </a:r>
          </a:p>
        </p:txBody>
      </p:sp>
      <p:sp>
        <p:nvSpPr>
          <p:cNvPr id="6" name="TextBox 5">
            <a:extLst>
              <a:ext uri="{FF2B5EF4-FFF2-40B4-BE49-F238E27FC236}">
                <a16:creationId xmlns:a16="http://schemas.microsoft.com/office/drawing/2014/main" id="{585D3F43-9D68-F2F5-EDE9-A4A07B28CE56}"/>
              </a:ext>
            </a:extLst>
          </p:cNvPr>
          <p:cNvSpPr txBox="1"/>
          <p:nvPr/>
        </p:nvSpPr>
        <p:spPr>
          <a:xfrm>
            <a:off x="-248693" y="164167"/>
            <a:ext cx="10615246" cy="523220"/>
          </a:xfrm>
          <a:prstGeom prst="rect">
            <a:avLst/>
          </a:prstGeom>
          <a:noFill/>
        </p:spPr>
        <p:txBody>
          <a:bodyPr wrap="square">
            <a:spAutoFit/>
          </a:bodyPr>
          <a:lstStyle/>
          <a:p>
            <a:pPr algn="ctr"/>
            <a:r>
              <a:rPr lang="ru-RU" sz="2800" dirty="0">
                <a:latin typeface="Tahoma" panose="020B0604030504040204" pitchFamily="34" charset="0"/>
                <a:ea typeface="Tahoma" panose="020B0604030504040204" pitchFamily="34" charset="0"/>
                <a:cs typeface="Tahoma" panose="020B0604030504040204" pitchFamily="34" charset="0"/>
              </a:rPr>
              <a:t>Причины образования древнерусского государства</a:t>
            </a:r>
          </a:p>
        </p:txBody>
      </p:sp>
      <p:sp>
        <p:nvSpPr>
          <p:cNvPr id="7" name="Прямоугольник 6"/>
          <p:cNvSpPr/>
          <p:nvPr/>
        </p:nvSpPr>
        <p:spPr>
          <a:xfrm>
            <a:off x="153183" y="1061522"/>
            <a:ext cx="11885633" cy="5755422"/>
          </a:xfrm>
          <a:prstGeom prst="rect">
            <a:avLst/>
          </a:prstGeom>
        </p:spPr>
        <p:txBody>
          <a:bodyPr wrap="square">
            <a:spAutoFit/>
          </a:bodyPr>
          <a:lstStyle/>
          <a:p>
            <a:pPr algn="just"/>
            <a:r>
              <a:rPr lang="ru-RU" sz="1600" dirty="0"/>
              <a:t>Ничего в этом мире не происходит просто так. Чтобы произошло то или иное событие, нужны причины. Существовали предпосылки и для образования государства у славян:</a:t>
            </a:r>
          </a:p>
          <a:p>
            <a:pPr algn="just"/>
            <a:endParaRPr lang="ru-RU" sz="1600" dirty="0"/>
          </a:p>
          <a:p>
            <a:pPr marL="285750" indent="-285750" algn="just">
              <a:buFont typeface="Arial" panose="020B0604020202020204" pitchFamily="34" charset="0"/>
              <a:buChar char="•"/>
            </a:pPr>
            <a:r>
              <a:rPr lang="ru-RU" sz="1600" b="1" dirty="0"/>
              <a:t>Объединение славянских племен для противостояния более могущественным соседям</a:t>
            </a:r>
            <a:r>
              <a:rPr lang="ru-RU" sz="1600" dirty="0"/>
              <a:t>: В начале IX века славянские племена были окружены более сильными государствами. На юге раскинулось большое государство – Хазарский каганат, дань которому были вынуждены платить северяне, поляне и вятичи. На севере – выносливые и воинственные норманны требовали откупа от кривичей, ильменских </a:t>
            </a:r>
            <a:r>
              <a:rPr lang="ru-RU" sz="1600" dirty="0" err="1"/>
              <a:t>словене</a:t>
            </a:r>
            <a:r>
              <a:rPr lang="ru-RU" sz="1600" dirty="0"/>
              <a:t>, чуди и меря. Только объединение племен могло изменить существующую несправедливость.</a:t>
            </a:r>
          </a:p>
          <a:p>
            <a:pPr marL="285750" indent="-285750" algn="just">
              <a:buFont typeface="Arial" panose="020B0604020202020204" pitchFamily="34" charset="0"/>
              <a:buChar char="•"/>
            </a:pPr>
            <a:endParaRPr lang="ru-RU" sz="1600" dirty="0"/>
          </a:p>
          <a:p>
            <a:pPr marL="285750" indent="-285750" algn="just">
              <a:buFont typeface="Arial" panose="020B0604020202020204" pitchFamily="34" charset="0"/>
              <a:buChar char="•"/>
            </a:pPr>
            <a:r>
              <a:rPr lang="ru-RU" sz="1600" b="1" dirty="0"/>
              <a:t>Разрушение родового строя и родовых связей</a:t>
            </a:r>
            <a:r>
              <a:rPr lang="ru-RU" sz="1600" dirty="0"/>
              <a:t>: Военные походы, освоение новых земель и торговля привели к тому, что в родовых общинах, основанных на имущественном равенстве и ведении хозяйства сообща, появляются более сильные и богатые семьи – родовая знать;</a:t>
            </a:r>
          </a:p>
          <a:p>
            <a:pPr marL="285750" indent="-285750" algn="just">
              <a:buFont typeface="Arial" panose="020B0604020202020204" pitchFamily="34" charset="0"/>
              <a:buChar char="•"/>
            </a:pPr>
            <a:endParaRPr lang="ru-RU" sz="1600" dirty="0"/>
          </a:p>
          <a:p>
            <a:pPr marL="285750" indent="-285750" algn="just">
              <a:buFont typeface="Arial" panose="020B0604020202020204" pitchFamily="34" charset="0"/>
              <a:buChar char="•"/>
            </a:pPr>
            <a:r>
              <a:rPr lang="ru-RU" sz="1600" b="1" dirty="0"/>
              <a:t>Общественное расслоение</a:t>
            </a:r>
            <a:r>
              <a:rPr lang="ru-RU" sz="1600" dirty="0"/>
              <a:t>: Разрушение родового и общинного строя у славян привело к появлению новых слоёв населения. Так образовался слой родовой знати и дружинников. К первым относились потомки старейшин, которые сумели нажить больше богатства. Ко вторым, дружинникам – молодые воины, которые после военных походов не возвращались к земледелию, а становились профессиональными воинами, защищавшими правителей и общину. Слой простых общинников в знак благодарности за защиту воинам и князьям преподносили дары, которые в дальнейшем превратились в обязательную дань. Кроме того, выделился и слой ремесленников, которые отошли от земледелия и обменивали свои «плоды» труда на продукты. Появились и люди, живущие исключительно за счёт торговли – слой купцов.</a:t>
            </a:r>
          </a:p>
          <a:p>
            <a:pPr marL="285750" indent="-285750" algn="just">
              <a:buFont typeface="Arial" panose="020B0604020202020204" pitchFamily="34" charset="0"/>
              <a:buChar char="•"/>
            </a:pPr>
            <a:endParaRPr lang="ru-RU" sz="1600" dirty="0"/>
          </a:p>
          <a:p>
            <a:pPr marL="285750" indent="-285750" algn="just">
              <a:buFont typeface="Arial" panose="020B0604020202020204" pitchFamily="34" charset="0"/>
              <a:buChar char="•"/>
            </a:pPr>
            <a:endParaRPr lang="ru-RU" sz="1600" dirty="0"/>
          </a:p>
        </p:txBody>
      </p:sp>
    </p:spTree>
    <p:extLst>
      <p:ext uri="{BB962C8B-B14F-4D97-AF65-F5344CB8AC3E}">
        <p14:creationId xmlns:p14="http://schemas.microsoft.com/office/powerpoint/2010/main" val="2037873606"/>
      </p:ext>
    </p:extLst>
  </p:cSld>
  <p:clrMapOvr>
    <a:masterClrMapping/>
  </p:clrMapOvr>
  <p:transition spd="med">
    <p:pull/>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a:t>44</a:t>
            </a:r>
          </a:p>
        </p:txBody>
      </p:sp>
      <p:sp>
        <p:nvSpPr>
          <p:cNvPr id="6" name="TextBox 5">
            <a:extLst>
              <a:ext uri="{FF2B5EF4-FFF2-40B4-BE49-F238E27FC236}">
                <a16:creationId xmlns:a16="http://schemas.microsoft.com/office/drawing/2014/main" id="{585D3F43-9D68-F2F5-EDE9-A4A07B28CE56}"/>
              </a:ext>
            </a:extLst>
          </p:cNvPr>
          <p:cNvSpPr txBox="1"/>
          <p:nvPr/>
        </p:nvSpPr>
        <p:spPr>
          <a:xfrm>
            <a:off x="-248693" y="164167"/>
            <a:ext cx="10615246" cy="523220"/>
          </a:xfrm>
          <a:prstGeom prst="rect">
            <a:avLst/>
          </a:prstGeom>
          <a:noFill/>
        </p:spPr>
        <p:txBody>
          <a:bodyPr wrap="square">
            <a:spAutoFit/>
          </a:bodyPr>
          <a:lstStyle/>
          <a:p>
            <a:pPr algn="ctr"/>
            <a:r>
              <a:rPr lang="ru-RU" sz="2800" dirty="0">
                <a:latin typeface="Tahoma" panose="020B0604030504040204" pitchFamily="34" charset="0"/>
                <a:ea typeface="Tahoma" panose="020B0604030504040204" pitchFamily="34" charset="0"/>
                <a:cs typeface="Tahoma" panose="020B0604030504040204" pitchFamily="34" charset="0"/>
              </a:rPr>
              <a:t>Причины образования древнерусского государства</a:t>
            </a:r>
          </a:p>
        </p:txBody>
      </p:sp>
      <p:sp>
        <p:nvSpPr>
          <p:cNvPr id="7" name="Прямоугольник 6"/>
          <p:cNvSpPr/>
          <p:nvPr/>
        </p:nvSpPr>
        <p:spPr>
          <a:xfrm>
            <a:off x="815877" y="1659285"/>
            <a:ext cx="5280123" cy="3539430"/>
          </a:xfrm>
          <a:prstGeom prst="rect">
            <a:avLst/>
          </a:prstGeom>
        </p:spPr>
        <p:txBody>
          <a:bodyPr wrap="square">
            <a:spAutoFit/>
          </a:bodyPr>
          <a:lstStyle/>
          <a:p>
            <a:pPr marL="0" marR="0" algn="just"/>
            <a:r>
              <a:rPr lang="ru-RU" sz="1600" b="1" dirty="0"/>
              <a:t>Развитие городов</a:t>
            </a:r>
            <a:r>
              <a:rPr lang="ru-RU" sz="1600" dirty="0"/>
              <a:t>: В IX веке большую роль в развитии общества играли торговые пути (сухопутные и речные).</a:t>
            </a:r>
            <a:endParaRPr lang="ru-RU" sz="1600" dirty="0">
              <a:effectLst/>
            </a:endParaRPr>
          </a:p>
          <a:p>
            <a:pPr algn="just"/>
            <a:r>
              <a:rPr lang="ru-RU" sz="1600" dirty="0"/>
              <a:t>Все новые слои населения – знать, дружинники, ремесленники, купцы и земледельцы стремились селиться в поселках, стоящих на торговых путях. Таким образом, количество жителей увеличивалось, менялся общественный строй, появлялись новые порядки: власть князей превращалась во власть государственную, дань – в обязательный государственный налог, небольшие города – в крупные центры.</a:t>
            </a:r>
          </a:p>
          <a:p>
            <a:pPr algn="just"/>
            <a:endParaRPr lang="ru-RU" sz="1600" dirty="0"/>
          </a:p>
          <a:p>
            <a:pPr algn="just"/>
            <a:endParaRPr lang="ru-RU" sz="1600" dirty="0"/>
          </a:p>
        </p:txBody>
      </p:sp>
      <p:pic>
        <p:nvPicPr>
          <p:cNvPr id="4098" name="Picture 2">
            <a:extLst>
              <a:ext uri="{FF2B5EF4-FFF2-40B4-BE49-F238E27FC236}">
                <a16:creationId xmlns:a16="http://schemas.microsoft.com/office/drawing/2014/main" id="{4DCE7A6B-6D44-4A71-A050-246607A8F4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7520" y="1315064"/>
            <a:ext cx="5390536" cy="4227871"/>
          </a:xfrm>
          <a:prstGeom prst="rect">
            <a:avLst/>
          </a:prstGeom>
          <a:noFill/>
          <a:extLst>
            <a:ext uri="{909E8E84-426E-40DD-AFC4-6F175D3DCCD1}">
              <a14:hiddenFill xmlns:a14="http://schemas.microsoft.com/office/drawing/2010/main">
                <a:solidFill>
                  <a:srgbClr val="FFFFFF"/>
                </a:solidFill>
              </a14:hiddenFill>
            </a:ext>
          </a:extLst>
        </p:spPr>
      </p:pic>
      <p:sp>
        <p:nvSpPr>
          <p:cNvPr id="8" name="Прямоугольник 7">
            <a:extLst>
              <a:ext uri="{FF2B5EF4-FFF2-40B4-BE49-F238E27FC236}">
                <a16:creationId xmlns:a16="http://schemas.microsoft.com/office/drawing/2014/main" id="{7C5FFC35-E22A-4DBF-A9A2-4B8D786BE2EC}"/>
              </a:ext>
            </a:extLst>
          </p:cNvPr>
          <p:cNvSpPr/>
          <p:nvPr/>
        </p:nvSpPr>
        <p:spPr>
          <a:xfrm>
            <a:off x="6457520" y="5542935"/>
            <a:ext cx="5390536" cy="374526"/>
          </a:xfrm>
          <a:prstGeom prst="rect">
            <a:avLst/>
          </a:prstGeom>
        </p:spPr>
        <p:txBody>
          <a:bodyPr wrap="square">
            <a:spAutoFit/>
          </a:bodyPr>
          <a:lstStyle/>
          <a:p>
            <a:pPr algn="ctr">
              <a:lnSpc>
                <a:spcPct val="150000"/>
              </a:lnSpc>
            </a:pPr>
            <a:r>
              <a:rPr lang="ru-RU" sz="1400" dirty="0">
                <a:ea typeface="Tahoma" panose="020B0604030504040204" pitchFamily="34" charset="0"/>
                <a:cs typeface="Tahoma" panose="020B0604030504040204" pitchFamily="34" charset="0"/>
              </a:rPr>
              <a:t>Рисунок  21 –  Дары дружинникам за защиту от врагов</a:t>
            </a:r>
          </a:p>
        </p:txBody>
      </p:sp>
    </p:spTree>
    <p:extLst>
      <p:ext uri="{BB962C8B-B14F-4D97-AF65-F5344CB8AC3E}">
        <p14:creationId xmlns:p14="http://schemas.microsoft.com/office/powerpoint/2010/main" val="3989482733"/>
      </p:ext>
    </p:extLst>
  </p:cSld>
  <p:clrMapOvr>
    <a:masterClrMapping/>
  </p:clrMapOvr>
  <p:transition spd="med">
    <p:pull/>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a:t>45</a:t>
            </a:r>
          </a:p>
        </p:txBody>
      </p:sp>
      <p:sp>
        <p:nvSpPr>
          <p:cNvPr id="6" name="TextBox 5">
            <a:extLst>
              <a:ext uri="{FF2B5EF4-FFF2-40B4-BE49-F238E27FC236}">
                <a16:creationId xmlns:a16="http://schemas.microsoft.com/office/drawing/2014/main" id="{585D3F43-9D68-F2F5-EDE9-A4A07B28CE56}"/>
              </a:ext>
            </a:extLst>
          </p:cNvPr>
          <p:cNvSpPr txBox="1"/>
          <p:nvPr/>
        </p:nvSpPr>
        <p:spPr>
          <a:xfrm>
            <a:off x="-248693" y="164167"/>
            <a:ext cx="10615246" cy="523220"/>
          </a:xfrm>
          <a:prstGeom prst="rect">
            <a:avLst/>
          </a:prstGeom>
          <a:noFill/>
        </p:spPr>
        <p:txBody>
          <a:bodyPr wrap="square">
            <a:spAutoFit/>
          </a:bodyPr>
          <a:lstStyle/>
          <a:p>
            <a:pPr algn="ctr"/>
            <a:r>
              <a:rPr lang="ru-RU" sz="2800" dirty="0">
                <a:latin typeface="Tahoma" panose="020B0604030504040204" pitchFamily="34" charset="0"/>
                <a:ea typeface="Tahoma" panose="020B0604030504040204" pitchFamily="34" charset="0"/>
                <a:cs typeface="Tahoma" panose="020B0604030504040204" pitchFamily="34" charset="0"/>
              </a:rPr>
              <a:t>Два центра</a:t>
            </a:r>
          </a:p>
        </p:txBody>
      </p:sp>
      <p:sp>
        <p:nvSpPr>
          <p:cNvPr id="7" name="Прямоугольник 6"/>
          <p:cNvSpPr/>
          <p:nvPr/>
        </p:nvSpPr>
        <p:spPr>
          <a:xfrm>
            <a:off x="153183" y="1061522"/>
            <a:ext cx="11885633" cy="4801314"/>
          </a:xfrm>
          <a:prstGeom prst="rect">
            <a:avLst/>
          </a:prstGeom>
        </p:spPr>
        <p:txBody>
          <a:bodyPr wrap="square">
            <a:spAutoFit/>
          </a:bodyPr>
          <a:lstStyle/>
          <a:p>
            <a:pPr algn="just"/>
            <a:r>
              <a:rPr lang="ru-RU" dirty="0"/>
              <a:t>Все вышеперечисленные основные этапы развития государственности на Руси закономерно привели в первой половине IX века к образованию на карте современной России двух центров  – двух ранних древнерусских государств:</a:t>
            </a:r>
          </a:p>
          <a:p>
            <a:pPr marL="285750" indent="-285750" algn="just">
              <a:buFont typeface="Arial" panose="020B0604020202020204" pitchFamily="34" charset="0"/>
              <a:buChar char="•"/>
            </a:pPr>
            <a:r>
              <a:rPr lang="ru-RU" b="1" dirty="0"/>
              <a:t>на севере </a:t>
            </a:r>
            <a:r>
              <a:rPr lang="ru-RU" dirty="0"/>
              <a:t>– Новгородский союз племён;</a:t>
            </a:r>
          </a:p>
          <a:p>
            <a:pPr marL="285750" indent="-285750" algn="just">
              <a:buFont typeface="Arial" panose="020B0604020202020204" pitchFamily="34" charset="0"/>
              <a:buChar char="•"/>
            </a:pPr>
            <a:endParaRPr lang="ru-RU" dirty="0"/>
          </a:p>
          <a:p>
            <a:pPr marL="285750" indent="-285750" algn="just">
              <a:buFont typeface="Arial" panose="020B0604020202020204" pitchFamily="34" charset="0"/>
              <a:buChar char="•"/>
            </a:pPr>
            <a:r>
              <a:rPr lang="ru-RU" b="1" dirty="0"/>
              <a:t>на юге </a:t>
            </a:r>
            <a:r>
              <a:rPr lang="ru-RU" dirty="0"/>
              <a:t>– объединение с центром в Киеве.</a:t>
            </a:r>
          </a:p>
          <a:p>
            <a:pPr algn="just"/>
            <a:endParaRPr lang="ru-RU" dirty="0"/>
          </a:p>
          <a:p>
            <a:pPr algn="just"/>
            <a:r>
              <a:rPr lang="ru-RU" dirty="0"/>
              <a:t>	К середине IX века князья Киевского союза – Аскольд и Дир  добились освобождения своих племен от «подношений» дани Хазарского каганату. Иначе развивались события в Новгороде: в 862 году жители города из-за распрей пригласили княжить и владеть землями норманнского князя Рюрика. Он принял предложение и поселился на славянских землях. После его смерти его приближенный Олег взял правление в свои руки. Именно он в 882 году пошел в поход на Киев. Таким образом, он объединил два центра в одно государство – Русь или Киевская Русь. Эту дату принято считать образованием Древнерусского государства. В 907 и 911 г. Олег совершил успешные походы на Константинополь (Царьград). В результате этих походов он “установил свой щит на воротах Царьграда” и  заключил выгодные торговые договоры с </a:t>
            </a:r>
            <a:r>
              <a:rPr lang="ru-RU" dirty="0" err="1"/>
              <a:t>греками.При</a:t>
            </a:r>
            <a:r>
              <a:rPr lang="ru-RU" dirty="0"/>
              <a:t> Олеге в состав Древнерусского государства были включены  древляне, северяне и радимичи.</a:t>
            </a:r>
          </a:p>
        </p:txBody>
      </p:sp>
    </p:spTree>
    <p:extLst>
      <p:ext uri="{BB962C8B-B14F-4D97-AF65-F5344CB8AC3E}">
        <p14:creationId xmlns:p14="http://schemas.microsoft.com/office/powerpoint/2010/main" val="1660772834"/>
      </p:ext>
    </p:extLst>
  </p:cSld>
  <p:clrMapOvr>
    <a:masterClrMapping/>
  </p:clrMapOvr>
  <p:transition spd="med">
    <p:pull/>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a:t>46</a:t>
            </a:r>
          </a:p>
        </p:txBody>
      </p:sp>
      <p:sp>
        <p:nvSpPr>
          <p:cNvPr id="6" name="TextBox 5">
            <a:extLst>
              <a:ext uri="{FF2B5EF4-FFF2-40B4-BE49-F238E27FC236}">
                <a16:creationId xmlns:a16="http://schemas.microsoft.com/office/drawing/2014/main" id="{585D3F43-9D68-F2F5-EDE9-A4A07B28CE56}"/>
              </a:ext>
            </a:extLst>
          </p:cNvPr>
          <p:cNvSpPr txBox="1"/>
          <p:nvPr/>
        </p:nvSpPr>
        <p:spPr>
          <a:xfrm>
            <a:off x="-248693" y="164167"/>
            <a:ext cx="10615246" cy="523220"/>
          </a:xfrm>
          <a:prstGeom prst="rect">
            <a:avLst/>
          </a:prstGeom>
          <a:noFill/>
        </p:spPr>
        <p:txBody>
          <a:bodyPr wrap="square">
            <a:spAutoFit/>
          </a:bodyPr>
          <a:lstStyle/>
          <a:p>
            <a:pPr algn="ctr"/>
            <a:r>
              <a:rPr lang="ru-RU" sz="2800" dirty="0">
                <a:latin typeface="Tahoma" panose="020B0604030504040204" pitchFamily="34" charset="0"/>
                <a:ea typeface="Tahoma" panose="020B0604030504040204" pitchFamily="34" charset="0"/>
                <a:cs typeface="Tahoma" panose="020B0604030504040204" pitchFamily="34" charset="0"/>
              </a:rPr>
              <a:t>Русская Правда</a:t>
            </a:r>
          </a:p>
        </p:txBody>
      </p:sp>
      <p:sp>
        <p:nvSpPr>
          <p:cNvPr id="7" name="Прямоугольник 6"/>
          <p:cNvSpPr/>
          <p:nvPr/>
        </p:nvSpPr>
        <p:spPr>
          <a:xfrm>
            <a:off x="220043" y="903895"/>
            <a:ext cx="5875957" cy="4801314"/>
          </a:xfrm>
          <a:prstGeom prst="rect">
            <a:avLst/>
          </a:prstGeom>
        </p:spPr>
        <p:txBody>
          <a:bodyPr wrap="square">
            <a:spAutoFit/>
          </a:bodyPr>
          <a:lstStyle/>
          <a:p>
            <a:pPr algn="just"/>
            <a:r>
              <a:rPr lang="ru-RU" dirty="0"/>
              <a:t>Русская Правда – древнейший памятник  славянского права. Во  всех   своих  редакциях  и  списках  это документ  большого исторического значения. На протяжении нескольких веков  Русская Правда служила основным руководством  при судебных разбирательствах. В том или ином виде она вошла в состав или послужила одним из источников позднейших судных грамот: Псковской судной грамоты, Двинской уставной грамоты, Судебника Казимира 1468 г., Судебников 1497 и 1550 гг., даже некоторых статей Соборного Уложения 1649 г. Долгое  применение  Русской Правды  в  судебных  делах  объясняет появление  таких  видов   пространной  редакции  Русской  Правды, которые  подвергались  переделкам и дополнениям еще в XIV-XVI вв.</a:t>
            </a:r>
          </a:p>
        </p:txBody>
      </p:sp>
      <p:pic>
        <p:nvPicPr>
          <p:cNvPr id="5124" name="Picture 4">
            <a:extLst>
              <a:ext uri="{FF2B5EF4-FFF2-40B4-BE49-F238E27FC236}">
                <a16:creationId xmlns:a16="http://schemas.microsoft.com/office/drawing/2014/main" id="{543CF7D4-70A8-41AF-B35D-5CEB825CDB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4106" y="903895"/>
            <a:ext cx="3732447" cy="4859957"/>
          </a:xfrm>
          <a:prstGeom prst="rect">
            <a:avLst/>
          </a:prstGeom>
          <a:noFill/>
          <a:extLst>
            <a:ext uri="{909E8E84-426E-40DD-AFC4-6F175D3DCCD1}">
              <a14:hiddenFill xmlns:a14="http://schemas.microsoft.com/office/drawing/2010/main">
                <a:solidFill>
                  <a:srgbClr val="FFFFFF"/>
                </a:solidFill>
              </a14:hiddenFill>
            </a:ext>
          </a:extLst>
        </p:spPr>
      </p:pic>
      <p:sp>
        <p:nvSpPr>
          <p:cNvPr id="8" name="Прямоугольник 7">
            <a:extLst>
              <a:ext uri="{FF2B5EF4-FFF2-40B4-BE49-F238E27FC236}">
                <a16:creationId xmlns:a16="http://schemas.microsoft.com/office/drawing/2014/main" id="{A7FCFBE0-9140-4EF3-B3FA-7A6AA3488321}"/>
              </a:ext>
            </a:extLst>
          </p:cNvPr>
          <p:cNvSpPr/>
          <p:nvPr/>
        </p:nvSpPr>
        <p:spPr>
          <a:xfrm>
            <a:off x="6634106" y="5763852"/>
            <a:ext cx="3732447" cy="697692"/>
          </a:xfrm>
          <a:prstGeom prst="rect">
            <a:avLst/>
          </a:prstGeom>
        </p:spPr>
        <p:txBody>
          <a:bodyPr wrap="square">
            <a:spAutoFit/>
          </a:bodyPr>
          <a:lstStyle/>
          <a:p>
            <a:pPr algn="ctr">
              <a:lnSpc>
                <a:spcPct val="150000"/>
              </a:lnSpc>
            </a:pPr>
            <a:r>
              <a:rPr lang="ru-RU" sz="1400" dirty="0">
                <a:ea typeface="Tahoma" panose="020B0604030504040204" pitchFamily="34" charset="0"/>
                <a:cs typeface="Tahoma" panose="020B0604030504040204" pitchFamily="34" charset="0"/>
              </a:rPr>
              <a:t>Рисунок 22 – Фрагмент Русской Правды</a:t>
            </a:r>
          </a:p>
        </p:txBody>
      </p:sp>
    </p:spTree>
    <p:extLst>
      <p:ext uri="{BB962C8B-B14F-4D97-AF65-F5344CB8AC3E}">
        <p14:creationId xmlns:p14="http://schemas.microsoft.com/office/powerpoint/2010/main" val="2575404493"/>
      </p:ext>
    </p:extLst>
  </p:cSld>
  <p:clrMapOvr>
    <a:masterClrMapping/>
  </p:clrMapOvr>
  <p:transition spd="med">
    <p:pull/>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a:t>47</a:t>
            </a:r>
          </a:p>
        </p:txBody>
      </p:sp>
      <p:sp>
        <p:nvSpPr>
          <p:cNvPr id="6" name="TextBox 5">
            <a:extLst>
              <a:ext uri="{FF2B5EF4-FFF2-40B4-BE49-F238E27FC236}">
                <a16:creationId xmlns:a16="http://schemas.microsoft.com/office/drawing/2014/main" id="{585D3F43-9D68-F2F5-EDE9-A4A07B28CE56}"/>
              </a:ext>
            </a:extLst>
          </p:cNvPr>
          <p:cNvSpPr txBox="1"/>
          <p:nvPr/>
        </p:nvSpPr>
        <p:spPr>
          <a:xfrm>
            <a:off x="-248693" y="164167"/>
            <a:ext cx="10615246" cy="523220"/>
          </a:xfrm>
          <a:prstGeom prst="rect">
            <a:avLst/>
          </a:prstGeom>
          <a:noFill/>
        </p:spPr>
        <p:txBody>
          <a:bodyPr wrap="square">
            <a:spAutoFit/>
          </a:bodyPr>
          <a:lstStyle/>
          <a:p>
            <a:pPr algn="ctr"/>
            <a:r>
              <a:rPr lang="ru-RU" sz="2800" dirty="0">
                <a:latin typeface="Tahoma" panose="020B0604030504040204" pitchFamily="34" charset="0"/>
                <a:ea typeface="Tahoma" panose="020B0604030504040204" pitchFamily="34" charset="0"/>
                <a:cs typeface="Tahoma" panose="020B0604030504040204" pitchFamily="34" charset="0"/>
              </a:rPr>
              <a:t>Сравнительный анализ</a:t>
            </a:r>
          </a:p>
        </p:txBody>
      </p:sp>
      <p:sp>
        <p:nvSpPr>
          <p:cNvPr id="7" name="Прямоугольник 6"/>
          <p:cNvSpPr/>
          <p:nvPr/>
        </p:nvSpPr>
        <p:spPr>
          <a:xfrm>
            <a:off x="153183" y="1061522"/>
            <a:ext cx="11885633" cy="4801314"/>
          </a:xfrm>
          <a:prstGeom prst="rect">
            <a:avLst/>
          </a:prstGeom>
        </p:spPr>
        <p:txBody>
          <a:bodyPr wrap="square">
            <a:spAutoFit/>
          </a:bodyPr>
          <a:lstStyle/>
          <a:p>
            <a:pPr algn="just"/>
            <a:r>
              <a:rPr lang="ru-RU" dirty="0"/>
              <a:t>Варварские (или германские) Правды (</a:t>
            </a:r>
            <a:r>
              <a:rPr lang="ru-RU" dirty="0" err="1"/>
              <a:t>Leges</a:t>
            </a:r>
            <a:r>
              <a:rPr lang="ru-RU" dirty="0"/>
              <a:t> </a:t>
            </a:r>
            <a:r>
              <a:rPr lang="ru-RU" dirty="0" err="1"/>
              <a:t>Barbarorum</a:t>
            </a:r>
            <a:r>
              <a:rPr lang="ru-RU" dirty="0"/>
              <a:t>) считаются первыми писаными законодательствами германских народов, живших по соседству с Римской империей (после - Византией) в I тыс. н.э. По мнению зарубежных и отечественных ученых XVIII - XIX вв. - представителей так называемой </a:t>
            </a:r>
            <a:r>
              <a:rPr lang="ru-RU" dirty="0" err="1"/>
              <a:t>норманистской</a:t>
            </a:r>
            <a:r>
              <a:rPr lang="ru-RU" dirty="0"/>
              <a:t> школы (среди них: А.Л. </a:t>
            </a:r>
            <a:r>
              <a:rPr lang="ru-RU" dirty="0" err="1"/>
              <a:t>Шлецер</a:t>
            </a:r>
            <a:r>
              <a:rPr lang="ru-RU" dirty="0"/>
              <a:t>, Г.З. Байер, Г.Ф. Миллер, М.П. Погодин и др.), первый русский письменный источник права - Русская Правда - позаимствовал из </a:t>
            </a:r>
            <a:r>
              <a:rPr lang="ru-RU" dirty="0" err="1"/>
              <a:t>Leges</a:t>
            </a:r>
            <a:r>
              <a:rPr lang="ru-RU" dirty="0"/>
              <a:t> </a:t>
            </a:r>
            <a:r>
              <a:rPr lang="ru-RU" dirty="0" err="1"/>
              <a:t>Barbarorum</a:t>
            </a:r>
            <a:r>
              <a:rPr lang="ru-RU" dirty="0"/>
              <a:t> значительное количество норм и положений. На мой взгляд, наличие сходных по смыслу и содержанию установлений связано с тем, что писаное право германских и восточнославянских племен формировалось в одинаковых условиях и развивалось впоследствии по одним и тем же законам (но с учетом национальной специфики).</a:t>
            </a:r>
          </a:p>
          <a:p>
            <a:pPr algn="just"/>
            <a:endParaRPr lang="ru-RU" dirty="0"/>
          </a:p>
          <a:p>
            <a:pPr algn="just"/>
            <a:r>
              <a:rPr lang="ru-RU" dirty="0"/>
              <a:t>Основное же сходство между германскими и русским законодательствами VIX - XI вв. заключалось в том, что подавляющее большинство их статей было посвящено уголовному праву. Соответственно, те или иные аспекты Краткой редакции Русской Правды (далее - КП) находили свои аналогии в какой-либо из </a:t>
            </a:r>
            <a:r>
              <a:rPr lang="ru-RU" dirty="0" err="1"/>
              <a:t>Leges</a:t>
            </a:r>
            <a:r>
              <a:rPr lang="ru-RU" dirty="0"/>
              <a:t> </a:t>
            </a:r>
            <a:r>
              <a:rPr lang="ru-RU" dirty="0" err="1"/>
              <a:t>Barbarorum</a:t>
            </a:r>
            <a:r>
              <a:rPr lang="ru-RU" dirty="0"/>
              <a:t>.</a:t>
            </a:r>
          </a:p>
          <a:p>
            <a:pPr algn="just"/>
            <a:endParaRPr lang="ru-RU" dirty="0"/>
          </a:p>
          <a:p>
            <a:pPr algn="just"/>
            <a:r>
              <a:rPr lang="ru-RU" dirty="0"/>
              <a:t>Источники права германских государственных образований и Древней Руси знали многие группы преступлений, среди которых особо выделялись:</a:t>
            </a:r>
          </a:p>
        </p:txBody>
      </p:sp>
    </p:spTree>
    <p:extLst>
      <p:ext uri="{BB962C8B-B14F-4D97-AF65-F5344CB8AC3E}">
        <p14:creationId xmlns:p14="http://schemas.microsoft.com/office/powerpoint/2010/main" val="1717355097"/>
      </p:ext>
    </p:extLst>
  </p:cSld>
  <p:clrMapOvr>
    <a:masterClrMapping/>
  </p:clrMapOvr>
  <p:transition spd="med">
    <p:pull/>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a:t>48</a:t>
            </a:r>
          </a:p>
        </p:txBody>
      </p:sp>
      <p:sp>
        <p:nvSpPr>
          <p:cNvPr id="6" name="TextBox 5">
            <a:extLst>
              <a:ext uri="{FF2B5EF4-FFF2-40B4-BE49-F238E27FC236}">
                <a16:creationId xmlns:a16="http://schemas.microsoft.com/office/drawing/2014/main" id="{585D3F43-9D68-F2F5-EDE9-A4A07B28CE56}"/>
              </a:ext>
            </a:extLst>
          </p:cNvPr>
          <p:cNvSpPr txBox="1"/>
          <p:nvPr/>
        </p:nvSpPr>
        <p:spPr>
          <a:xfrm>
            <a:off x="-248693" y="164167"/>
            <a:ext cx="10615246" cy="523220"/>
          </a:xfrm>
          <a:prstGeom prst="rect">
            <a:avLst/>
          </a:prstGeom>
          <a:noFill/>
        </p:spPr>
        <p:txBody>
          <a:bodyPr wrap="square">
            <a:spAutoFit/>
          </a:bodyPr>
          <a:lstStyle/>
          <a:p>
            <a:pPr algn="ctr"/>
            <a:r>
              <a:rPr lang="ru-RU" sz="2800" dirty="0">
                <a:latin typeface="Tahoma" panose="020B0604030504040204" pitchFamily="34" charset="0"/>
                <a:ea typeface="Tahoma" panose="020B0604030504040204" pitchFamily="34" charset="0"/>
                <a:cs typeface="Tahoma" panose="020B0604030504040204" pitchFamily="34" charset="0"/>
              </a:rPr>
              <a:t>Сравнительный анализ</a:t>
            </a:r>
          </a:p>
        </p:txBody>
      </p:sp>
      <p:sp>
        <p:nvSpPr>
          <p:cNvPr id="7" name="Прямоугольник 6"/>
          <p:cNvSpPr/>
          <p:nvPr/>
        </p:nvSpPr>
        <p:spPr>
          <a:xfrm>
            <a:off x="153183" y="1061522"/>
            <a:ext cx="11885633" cy="5632311"/>
          </a:xfrm>
          <a:prstGeom prst="rect">
            <a:avLst/>
          </a:prstGeom>
        </p:spPr>
        <p:txBody>
          <a:bodyPr wrap="square">
            <a:spAutoFit/>
          </a:bodyPr>
          <a:lstStyle/>
          <a:p>
            <a:pPr marL="342900" indent="-342900" algn="just">
              <a:buFont typeface="+mj-lt"/>
              <a:buAutoNum type="arabicPeriod"/>
            </a:pPr>
            <a:r>
              <a:rPr lang="ru-RU" dirty="0"/>
              <a:t>Преступления против жизни и здоровья. Все законодательства "в один голос" явно и недвусмысленно говорили об убийстве свободного человека</a:t>
            </a:r>
          </a:p>
          <a:p>
            <a:pPr marL="342900" indent="-342900" algn="just">
              <a:buFont typeface="+mj-lt"/>
              <a:buAutoNum type="arabicPeriod"/>
            </a:pPr>
            <a:endParaRPr lang="ru-RU" dirty="0"/>
          </a:p>
          <a:p>
            <a:pPr algn="just"/>
            <a:r>
              <a:rPr lang="ru-RU" dirty="0"/>
              <a:t>Судя по данным источников права, в германских и русском государствах были весьма нередки случаи убийств королевских (или княжеских) служащих, например, дружинника, старосты - управляющего имением (поместьем, вотчиной) короля (князя), а также представителей различных социальных слоев населения - лита или смерда, зависимых от феодала крестьян. Отдельно упоминалось об убийстве раба и холопа - представителей самого бесправного социального слоя.</a:t>
            </a:r>
          </a:p>
          <a:p>
            <a:pPr algn="just"/>
            <a:endParaRPr lang="ru-RU" dirty="0"/>
          </a:p>
          <a:p>
            <a:pPr algn="just"/>
            <a:r>
              <a:rPr lang="ru-RU" dirty="0"/>
              <a:t>Некоторые </a:t>
            </a:r>
            <a:r>
              <a:rPr lang="ru-RU" dirty="0" err="1"/>
              <a:t>Leges</a:t>
            </a:r>
            <a:r>
              <a:rPr lang="ru-RU" dirty="0"/>
              <a:t> </a:t>
            </a:r>
            <a:r>
              <a:rPr lang="ru-RU" dirty="0" err="1"/>
              <a:t>Barbarorum</a:t>
            </a:r>
            <a:r>
              <a:rPr lang="ru-RU" dirty="0"/>
              <a:t> и Русская Правда знали и допускали возможность убийства на месте преступления вора, совершающего кражу в ночное время. В ст. 20 КП ночная кража усугубляется еще более тяжким преступлением - убийством. Следует отметить один нюанс: убийство не подлежало наказанию в том случае, если вор активно сопротивлялся и не позволял себя задержать. В ином случае оно [убийство] трактовалось как превышение пределов необходимой обороны, и за него следовала ответственность.</a:t>
            </a:r>
          </a:p>
          <a:p>
            <a:pPr algn="just"/>
            <a:endParaRPr lang="ru-RU" dirty="0"/>
          </a:p>
          <a:p>
            <a:pPr algn="just"/>
            <a:r>
              <a:rPr lang="ru-RU" dirty="0"/>
              <a:t>Одним из самых тяжких преступлений против жизни человека считалось убийство в разбое, считавшееся разновидностью умышленного убийства. Наказание за него предусматривалось очень суровое: во-первых, огромный штраф; во-вторых, первоначально смертная казнь убийцы; в-третьих, конфискация имущества виновного в преступлении.</a:t>
            </a:r>
          </a:p>
        </p:txBody>
      </p:sp>
    </p:spTree>
    <p:extLst>
      <p:ext uri="{BB962C8B-B14F-4D97-AF65-F5344CB8AC3E}">
        <p14:creationId xmlns:p14="http://schemas.microsoft.com/office/powerpoint/2010/main" val="1475933941"/>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0"/>
            <a:ext cx="694533" cy="461665"/>
          </a:xfrm>
          <a:prstGeom prst="rect">
            <a:avLst/>
          </a:prstGeom>
          <a:noFill/>
        </p:spPr>
        <p:txBody>
          <a:bodyPr wrap="square" rtlCol="0">
            <a:spAutoFit/>
          </a:bodyPr>
          <a:lstStyle/>
          <a:p>
            <a:pPr algn="ctr"/>
            <a:r>
              <a:rPr lang="ru-RU" sz="2400" dirty="0"/>
              <a:t>4</a:t>
            </a:r>
          </a:p>
        </p:txBody>
      </p:sp>
      <p:sp>
        <p:nvSpPr>
          <p:cNvPr id="2" name="Прямоугольник 1">
            <a:extLst>
              <a:ext uri="{FF2B5EF4-FFF2-40B4-BE49-F238E27FC236}">
                <a16:creationId xmlns:a16="http://schemas.microsoft.com/office/drawing/2014/main" id="{19232D62-BE5A-97DA-93C1-8D79BA0361C3}"/>
              </a:ext>
            </a:extLst>
          </p:cNvPr>
          <p:cNvSpPr/>
          <p:nvPr/>
        </p:nvSpPr>
        <p:spPr>
          <a:xfrm>
            <a:off x="194219" y="987543"/>
            <a:ext cx="9714711" cy="4566443"/>
          </a:xfrm>
          <a:prstGeom prst="rect">
            <a:avLst/>
          </a:prstGeom>
        </p:spPr>
        <p:txBody>
          <a:bodyPr wrap="square">
            <a:spAutoFit/>
          </a:bodyPr>
          <a:lstStyle/>
          <a:p>
            <a:pPr algn="just">
              <a:lnSpc>
                <a:spcPct val="150000"/>
              </a:lnSpc>
              <a:spcAft>
                <a:spcPts val="600"/>
              </a:spcAft>
              <a:defRPr/>
            </a:pPr>
            <a:r>
              <a:rPr lang="ru-RU" sz="16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Цель: </a:t>
            </a:r>
            <a:r>
              <a:rPr lang="ru-RU" sz="1600" b="1" dirty="0">
                <a:latin typeface="Times New Roman" panose="02020603050405020304" pitchFamily="18" charset="0"/>
                <a:ea typeface="Tahoma" panose="020B0604030504040204" pitchFamily="34" charset="0"/>
                <a:cs typeface="Times New Roman" panose="02020603050405020304" pitchFamily="18" charset="0"/>
              </a:rPr>
              <a:t>Изучить Франкское общество и государство; Империю Карла Великого; Византийскую империю; Арабов и ислам; Образование Древнерусского государства; Русскую правда как первый свод законов, её сравнение с «варварскими правдами» (Салической правдой).</a:t>
            </a:r>
          </a:p>
          <a:p>
            <a:pPr algn="just" eaLnBrk="1" hangingPunct="1">
              <a:lnSpc>
                <a:spcPct val="150000"/>
              </a:lnSpc>
              <a:spcAft>
                <a:spcPts val="600"/>
              </a:spcAft>
              <a:defRPr/>
            </a:pPr>
            <a:br>
              <a:rPr lang="ru-RU" sz="1600" b="1" dirty="0">
                <a:latin typeface="Tahoma" panose="020B0604030504040204" pitchFamily="34" charset="0"/>
                <a:ea typeface="Tahoma" panose="020B0604030504040204" pitchFamily="34" charset="0"/>
                <a:cs typeface="Tahoma" panose="020B0604030504040204" pitchFamily="34" charset="0"/>
              </a:rPr>
            </a:br>
            <a:r>
              <a:rPr lang="ru-RU" sz="1600" b="1" dirty="0">
                <a:latin typeface="Tahoma" panose="020B0604030504040204" pitchFamily="34" charset="0"/>
                <a:ea typeface="Tahoma" panose="020B0604030504040204" pitchFamily="34" charset="0"/>
                <a:cs typeface="Tahoma" panose="020B0604030504040204" pitchFamily="34" charset="0"/>
              </a:rPr>
              <a:t>Задачи:</a:t>
            </a:r>
          </a:p>
          <a:p>
            <a:pPr marL="342900" indent="-342900" eaLnBrk="1" hangingPunct="1">
              <a:lnSpc>
                <a:spcPct val="150000"/>
              </a:lnSpc>
              <a:spcAft>
                <a:spcPts val="600"/>
              </a:spcAft>
              <a:buAutoNum type="arabicPeriod"/>
              <a:defRPr/>
            </a:pPr>
            <a:r>
              <a:rPr lang="ru-RU" sz="1600" b="1" dirty="0">
                <a:latin typeface="Tahoma" panose="020B0604030504040204" pitchFamily="34" charset="0"/>
                <a:ea typeface="Tahoma" panose="020B0604030504040204" pitchFamily="34" charset="0"/>
                <a:cs typeface="Tahoma" panose="020B0604030504040204" pitchFamily="34" charset="0"/>
              </a:rPr>
              <a:t>Описать  франкское общество и государство</a:t>
            </a:r>
          </a:p>
          <a:p>
            <a:pPr marL="342900" indent="-342900" eaLnBrk="1" hangingPunct="1">
              <a:lnSpc>
                <a:spcPct val="150000"/>
              </a:lnSpc>
              <a:spcAft>
                <a:spcPts val="600"/>
              </a:spcAft>
              <a:buAutoNum type="arabicPeriod"/>
              <a:defRPr/>
            </a:pPr>
            <a:r>
              <a:rPr lang="ru-RU" sz="1600" b="1" dirty="0">
                <a:latin typeface="Tahoma" panose="020B0604030504040204" pitchFamily="34" charset="0"/>
                <a:ea typeface="Tahoma" panose="020B0604030504040204" pitchFamily="34" charset="0"/>
                <a:cs typeface="Tahoma" panose="020B0604030504040204" pitchFamily="34" charset="0"/>
              </a:rPr>
              <a:t>Изучить империю Карла Великого</a:t>
            </a:r>
          </a:p>
          <a:p>
            <a:pPr marL="342900" indent="-342900">
              <a:lnSpc>
                <a:spcPct val="150000"/>
              </a:lnSpc>
              <a:spcAft>
                <a:spcPts val="600"/>
              </a:spcAft>
              <a:buAutoNum type="arabicPeriod"/>
              <a:defRPr/>
            </a:pPr>
            <a:r>
              <a:rPr lang="ru-RU" sz="1600" b="1" dirty="0">
                <a:latin typeface="Tahoma" panose="020B0604030504040204" pitchFamily="34" charset="0"/>
                <a:ea typeface="Tahoma" panose="020B0604030504040204" pitchFamily="34" charset="0"/>
                <a:cs typeface="Tahoma" panose="020B0604030504040204" pitchFamily="34" charset="0"/>
              </a:rPr>
              <a:t>Рассмотреть , что такое ислам и кто такие арабы</a:t>
            </a:r>
          </a:p>
          <a:p>
            <a:pPr marL="342900" indent="-342900">
              <a:lnSpc>
                <a:spcPct val="150000"/>
              </a:lnSpc>
              <a:spcAft>
                <a:spcPts val="600"/>
              </a:spcAft>
              <a:buAutoNum type="arabicPeriod"/>
              <a:defRPr/>
            </a:pPr>
            <a:r>
              <a:rPr lang="ru-RU" sz="1600" b="1" dirty="0">
                <a:latin typeface="Tahoma" panose="020B0604030504040204" pitchFamily="34" charset="0"/>
                <a:ea typeface="Tahoma" panose="020B0604030504040204" pitchFamily="34" charset="0"/>
                <a:cs typeface="Tahoma" panose="020B0604030504040204" pitchFamily="34" charset="0"/>
              </a:rPr>
              <a:t>Узнать об образовании Древнерусского государства</a:t>
            </a:r>
          </a:p>
          <a:p>
            <a:pPr marL="342900" indent="-342900">
              <a:lnSpc>
                <a:spcPct val="150000"/>
              </a:lnSpc>
              <a:spcAft>
                <a:spcPts val="600"/>
              </a:spcAft>
              <a:buAutoNum type="arabicPeriod"/>
              <a:defRPr/>
            </a:pPr>
            <a:r>
              <a:rPr lang="ru-RU" sz="1600" b="1" dirty="0">
                <a:latin typeface="Tahoma" panose="020B0604030504040204" pitchFamily="34" charset="0"/>
                <a:ea typeface="Tahoma" panose="020B0604030504040204" pitchFamily="34" charset="0"/>
                <a:cs typeface="Tahoma" panose="020B0604030504040204" pitchFamily="34" charset="0"/>
              </a:rPr>
              <a:t>Описать русскую правду как первый свод законов, сравнить её с «варварскими правдами» (Салической правдой)</a:t>
            </a:r>
          </a:p>
        </p:txBody>
      </p:sp>
      <p:sp>
        <p:nvSpPr>
          <p:cNvPr id="6" name="TextBox 5">
            <a:extLst>
              <a:ext uri="{FF2B5EF4-FFF2-40B4-BE49-F238E27FC236}">
                <a16:creationId xmlns:a16="http://schemas.microsoft.com/office/drawing/2014/main" id="{585D3F43-9D68-F2F5-EDE9-A4A07B28CE56}"/>
              </a:ext>
            </a:extLst>
          </p:cNvPr>
          <p:cNvSpPr txBox="1"/>
          <p:nvPr/>
        </p:nvSpPr>
        <p:spPr>
          <a:xfrm>
            <a:off x="2857500" y="-171745"/>
            <a:ext cx="6096000" cy="927690"/>
          </a:xfrm>
          <a:prstGeom prst="rect">
            <a:avLst/>
          </a:prstGeom>
          <a:noFill/>
        </p:spPr>
        <p:txBody>
          <a:bodyPr wrap="square">
            <a:spAutoFit/>
          </a:bodyPr>
          <a:lstStyle/>
          <a:p>
            <a:pPr marL="0" marR="0" lvl="0" indent="0" algn="ctr" defTabSz="457200" rtl="0" eaLnBrk="1" fontAlgn="auto" latinLnBrk="0" hangingPunct="1">
              <a:lnSpc>
                <a:spcPts val="7679"/>
              </a:lnSpc>
              <a:spcBef>
                <a:spcPts val="0"/>
              </a:spcBef>
              <a:spcAft>
                <a:spcPts val="0"/>
              </a:spcAft>
              <a:buClrTx/>
              <a:buSzTx/>
              <a:buFontTx/>
              <a:buNone/>
              <a:tabLst/>
              <a:defRPr/>
            </a:pPr>
            <a:r>
              <a:rPr kumimoji="0" lang="en-US" sz="3600" b="1" i="0" u="none" strike="noStrike" kern="1200" cap="none" spc="0" normalizeH="0" baseline="0" noProof="0" dirty="0" err="1">
                <a:ln>
                  <a:noFill/>
                </a:ln>
                <a:solidFill>
                  <a:prstClr val="white"/>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rPr>
              <a:t>Цель</a:t>
            </a:r>
            <a:r>
              <a:rPr kumimoji="0" lang="en-US" sz="3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rPr>
              <a:t> и </a:t>
            </a:r>
            <a:r>
              <a:rPr kumimoji="0" lang="en-US" sz="3600" b="1" i="0" u="none" strike="noStrike" kern="1200" cap="none" spc="0" normalizeH="0" baseline="0" noProof="0" dirty="0" err="1">
                <a:ln>
                  <a:noFill/>
                </a:ln>
                <a:solidFill>
                  <a:prstClr val="white"/>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rPr>
              <a:t>задачи</a:t>
            </a:r>
            <a:r>
              <a:rPr kumimoji="0" lang="en-US" sz="3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3600" b="1" i="0" u="none" strike="noStrike" kern="1200" cap="none" spc="0" normalizeH="0" baseline="0" noProof="0" dirty="0" err="1">
                <a:ln>
                  <a:noFill/>
                </a:ln>
                <a:solidFill>
                  <a:prstClr val="white"/>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rPr>
              <a:t>работы</a:t>
            </a:r>
            <a:endParaRPr kumimoji="0" lang="en-US" sz="3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13212298"/>
      </p:ext>
    </p:extLst>
  </p:cSld>
  <p:clrMapOvr>
    <a:masterClrMapping/>
  </p:clrMapOvr>
  <p:transition spd="med">
    <p:pull/>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a:t>49</a:t>
            </a:r>
          </a:p>
        </p:txBody>
      </p:sp>
      <p:sp>
        <p:nvSpPr>
          <p:cNvPr id="6" name="TextBox 5">
            <a:extLst>
              <a:ext uri="{FF2B5EF4-FFF2-40B4-BE49-F238E27FC236}">
                <a16:creationId xmlns:a16="http://schemas.microsoft.com/office/drawing/2014/main" id="{585D3F43-9D68-F2F5-EDE9-A4A07B28CE56}"/>
              </a:ext>
            </a:extLst>
          </p:cNvPr>
          <p:cNvSpPr txBox="1"/>
          <p:nvPr/>
        </p:nvSpPr>
        <p:spPr>
          <a:xfrm>
            <a:off x="-248693" y="164167"/>
            <a:ext cx="10615246" cy="523220"/>
          </a:xfrm>
          <a:prstGeom prst="rect">
            <a:avLst/>
          </a:prstGeom>
          <a:noFill/>
        </p:spPr>
        <p:txBody>
          <a:bodyPr wrap="square">
            <a:spAutoFit/>
          </a:bodyPr>
          <a:lstStyle/>
          <a:p>
            <a:pPr algn="ctr"/>
            <a:r>
              <a:rPr lang="ru-RU" sz="2800" dirty="0">
                <a:latin typeface="Tahoma" panose="020B0604030504040204" pitchFamily="34" charset="0"/>
                <a:ea typeface="Tahoma" panose="020B0604030504040204" pitchFamily="34" charset="0"/>
                <a:cs typeface="Tahoma" panose="020B0604030504040204" pitchFamily="34" charset="0"/>
              </a:rPr>
              <a:t>Сравнительный анализ</a:t>
            </a:r>
          </a:p>
        </p:txBody>
      </p:sp>
      <p:sp>
        <p:nvSpPr>
          <p:cNvPr id="7" name="Прямоугольник 6"/>
          <p:cNvSpPr/>
          <p:nvPr/>
        </p:nvSpPr>
        <p:spPr>
          <a:xfrm>
            <a:off x="153183" y="948690"/>
            <a:ext cx="11885633" cy="5909310"/>
          </a:xfrm>
          <a:prstGeom prst="rect">
            <a:avLst/>
          </a:prstGeom>
        </p:spPr>
        <p:txBody>
          <a:bodyPr wrap="square">
            <a:spAutoFit/>
          </a:bodyPr>
          <a:lstStyle/>
          <a:p>
            <a:pPr algn="just"/>
            <a:r>
              <a:rPr lang="ru-RU" dirty="0"/>
              <a:t>Среди преступлений против здоровья выделялись членовредительские и увечащие. Источники права осознавали степень вреда, наносимого членовредительством - отсечением пальцев рук и ног, способным повлечь за собой временную или длительную утрату человеком трудоспособности. Германские </a:t>
            </a:r>
            <a:r>
              <a:rPr lang="ru-RU" dirty="0" err="1"/>
              <a:t>Leges</a:t>
            </a:r>
            <a:r>
              <a:rPr lang="ru-RU" dirty="0"/>
              <a:t> подошли к этому вопросу настолько щепетильно, что детализировали шкалу штрафов за лишение того или иного пальца на руке или ноге.</a:t>
            </a:r>
          </a:p>
          <a:p>
            <a:pPr algn="just"/>
            <a:endParaRPr lang="ru-RU" dirty="0"/>
          </a:p>
          <a:p>
            <a:pPr algn="just"/>
            <a:r>
              <a:rPr lang="ru-RU" dirty="0"/>
              <a:t>Вместе с тем изувечение руки, т.е. лишение возможности ею пользоваться, рассматривалось [Краткой Русской Правдой] наравне с лишением жизни: за это преступление полагалась плата в 40 гривен, равная штрафу за убийство. </a:t>
            </a:r>
            <a:r>
              <a:rPr lang="ru-RU" dirty="0" err="1"/>
              <a:t>Lex</a:t>
            </a:r>
            <a:r>
              <a:rPr lang="ru-RU" dirty="0"/>
              <a:t> </a:t>
            </a:r>
            <a:r>
              <a:rPr lang="ru-RU" dirty="0" err="1"/>
              <a:t>Salica</a:t>
            </a:r>
            <a:r>
              <a:rPr lang="ru-RU" dirty="0"/>
              <a:t> устанавливал штраф в 100 </a:t>
            </a:r>
            <a:r>
              <a:rPr lang="ru-RU" dirty="0" err="1"/>
              <a:t>солидов</a:t>
            </a:r>
            <a:r>
              <a:rPr lang="ru-RU" dirty="0"/>
              <a:t> (0,5 "ставки" за убийство свободного франка), </a:t>
            </a:r>
            <a:r>
              <a:rPr lang="ru-RU" dirty="0" err="1"/>
              <a:t>Lex</a:t>
            </a:r>
            <a:r>
              <a:rPr lang="ru-RU" dirty="0"/>
              <a:t> </a:t>
            </a:r>
            <a:r>
              <a:rPr lang="ru-RU" dirty="0" err="1"/>
              <a:t>Alamanorum</a:t>
            </a:r>
            <a:r>
              <a:rPr lang="ru-RU" dirty="0"/>
              <a:t> - от 20 до 40 </a:t>
            </a:r>
            <a:r>
              <a:rPr lang="ru-RU" dirty="0" err="1"/>
              <a:t>солидов</a:t>
            </a:r>
            <a:r>
              <a:rPr lang="ru-RU" dirty="0"/>
              <a:t> (как за убийство рабов-специалистов). За лишение руки предусматривался штраф: </a:t>
            </a:r>
            <a:r>
              <a:rPr lang="ru-RU" dirty="0" err="1"/>
              <a:t>Lex</a:t>
            </a:r>
            <a:r>
              <a:rPr lang="ru-RU" dirty="0"/>
              <a:t> </a:t>
            </a:r>
            <a:r>
              <a:rPr lang="ru-RU" dirty="0" err="1"/>
              <a:t>Baiuvariorum</a:t>
            </a:r>
            <a:r>
              <a:rPr lang="ru-RU" dirty="0"/>
              <a:t> - 40 </a:t>
            </a:r>
            <a:r>
              <a:rPr lang="ru-RU" dirty="0" err="1"/>
              <a:t>солидов</a:t>
            </a:r>
            <a:r>
              <a:rPr lang="ru-RU" dirty="0"/>
              <a:t>, Краткой Русской Правдой - 40 гривен. Как видно, наказание очень суровое и накладное для преступника.</a:t>
            </a:r>
          </a:p>
          <a:p>
            <a:pPr algn="just"/>
            <a:endParaRPr lang="ru-RU" dirty="0"/>
          </a:p>
          <a:p>
            <a:pPr algn="just"/>
            <a:r>
              <a:rPr lang="ru-RU" dirty="0"/>
              <a:t>Кроме того, увечье ноги означало, что свободный, по всей вероятности, уже не смог бы участвовать в военных походах и эффективность его труда заметно снизилась бы.</a:t>
            </a:r>
          </a:p>
          <a:p>
            <a:pPr algn="just"/>
            <a:endParaRPr lang="ru-RU" dirty="0"/>
          </a:p>
          <a:p>
            <a:pPr algn="just"/>
            <a:r>
              <a:rPr lang="ru-RU" dirty="0"/>
              <a:t>Как причинение телесных повреждений рассматривался нанесенный кому-либо удар палкой или шестом, который мог привести к серьезным травмам. "Дополнительным объектом могло быть и личное достоинство пострадавшего". В том же качестве фигурировало и нанесение побоев, причем общим моментом в законодательствах было пролитие крови, а особенным - разовый удар человека (германские </a:t>
            </a:r>
            <a:r>
              <a:rPr lang="ru-RU" dirty="0" err="1"/>
              <a:t>Leges</a:t>
            </a:r>
            <a:r>
              <a:rPr lang="ru-RU" dirty="0"/>
              <a:t>), нанесение не одного удара (Краткая Русская Правда).</a:t>
            </a:r>
          </a:p>
        </p:txBody>
      </p:sp>
    </p:spTree>
    <p:extLst>
      <p:ext uri="{BB962C8B-B14F-4D97-AF65-F5344CB8AC3E}">
        <p14:creationId xmlns:p14="http://schemas.microsoft.com/office/powerpoint/2010/main" val="3379632394"/>
      </p:ext>
    </p:extLst>
  </p:cSld>
  <p:clrMapOvr>
    <a:masterClrMapping/>
  </p:clrMapOvr>
  <p:transition spd="med">
    <p:pull/>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a:t>50</a:t>
            </a:r>
          </a:p>
        </p:txBody>
      </p:sp>
      <p:sp>
        <p:nvSpPr>
          <p:cNvPr id="6" name="TextBox 5">
            <a:extLst>
              <a:ext uri="{FF2B5EF4-FFF2-40B4-BE49-F238E27FC236}">
                <a16:creationId xmlns:a16="http://schemas.microsoft.com/office/drawing/2014/main" id="{585D3F43-9D68-F2F5-EDE9-A4A07B28CE56}"/>
              </a:ext>
            </a:extLst>
          </p:cNvPr>
          <p:cNvSpPr txBox="1"/>
          <p:nvPr/>
        </p:nvSpPr>
        <p:spPr>
          <a:xfrm>
            <a:off x="-248693" y="164167"/>
            <a:ext cx="10615246" cy="523220"/>
          </a:xfrm>
          <a:prstGeom prst="rect">
            <a:avLst/>
          </a:prstGeom>
          <a:noFill/>
        </p:spPr>
        <p:txBody>
          <a:bodyPr wrap="square">
            <a:spAutoFit/>
          </a:bodyPr>
          <a:lstStyle/>
          <a:p>
            <a:pPr algn="ctr"/>
            <a:r>
              <a:rPr lang="ru-RU" sz="2800" dirty="0">
                <a:latin typeface="Tahoma" panose="020B0604030504040204" pitchFamily="34" charset="0"/>
                <a:ea typeface="Tahoma" panose="020B0604030504040204" pitchFamily="34" charset="0"/>
                <a:cs typeface="Tahoma" panose="020B0604030504040204" pitchFamily="34" charset="0"/>
              </a:rPr>
              <a:t>Сравнительный анализ</a:t>
            </a:r>
          </a:p>
        </p:txBody>
      </p:sp>
      <p:sp>
        <p:nvSpPr>
          <p:cNvPr id="7" name="Прямоугольник 6"/>
          <p:cNvSpPr/>
          <p:nvPr/>
        </p:nvSpPr>
        <p:spPr>
          <a:xfrm>
            <a:off x="153183" y="1638914"/>
            <a:ext cx="11885633" cy="3139321"/>
          </a:xfrm>
          <a:prstGeom prst="rect">
            <a:avLst/>
          </a:prstGeom>
        </p:spPr>
        <p:txBody>
          <a:bodyPr wrap="square">
            <a:spAutoFit/>
          </a:bodyPr>
          <a:lstStyle/>
          <a:p>
            <a:pPr algn="just"/>
            <a:r>
              <a:rPr lang="ru-RU" dirty="0"/>
              <a:t>В германских и русском законодательствах описывалось даже покушение на преступление. По мнению русских историков-правоведов дореволюционного периода (до 1917 г.) М.Ф. Владимирского-Буданова, В.И. Сергеевича, Е.А. Преснякова, в ст. 8 Краткой Русской Правды имелось в виду оконченное преступление, а именно угроза (т.е. действия, угрожающего жизни или здоровью, могло и не последовать). В </a:t>
            </a:r>
            <a:r>
              <a:rPr lang="ru-RU" dirty="0" err="1"/>
              <a:t>Lex</a:t>
            </a:r>
            <a:r>
              <a:rPr lang="ru-RU" dirty="0"/>
              <a:t> </a:t>
            </a:r>
            <a:r>
              <a:rPr lang="ru-RU" dirty="0" err="1"/>
              <a:t>Saxonum</a:t>
            </a:r>
            <a:r>
              <a:rPr lang="ru-RU" dirty="0"/>
              <a:t> описана угроза в действии, чреватая убийством или причинением тяжкого вреда здоровью (но она не могла быть реализована по причине задержания покушавшегося другими людьми).</a:t>
            </a:r>
          </a:p>
          <a:p>
            <a:pPr algn="just"/>
            <a:endParaRPr lang="ru-RU" dirty="0"/>
          </a:p>
          <a:p>
            <a:pPr algn="just"/>
            <a:r>
              <a:rPr lang="ru-RU" dirty="0"/>
              <a:t>Преступления против жизни и здоровья могли совершать не только свободные, но и зависимые люди. В любом случае, за их противоправные деяния - за удар холопом свободного, за кражу рабом имущества - отвечали их господа;</a:t>
            </a:r>
          </a:p>
        </p:txBody>
      </p:sp>
    </p:spTree>
    <p:extLst>
      <p:ext uri="{BB962C8B-B14F-4D97-AF65-F5344CB8AC3E}">
        <p14:creationId xmlns:p14="http://schemas.microsoft.com/office/powerpoint/2010/main" val="1710908264"/>
      </p:ext>
    </p:extLst>
  </p:cSld>
  <p:clrMapOvr>
    <a:masterClrMapping/>
  </p:clrMapOvr>
  <p:transition spd="med">
    <p:pull/>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a:t>51</a:t>
            </a:r>
          </a:p>
        </p:txBody>
      </p:sp>
      <p:sp>
        <p:nvSpPr>
          <p:cNvPr id="6" name="TextBox 5">
            <a:extLst>
              <a:ext uri="{FF2B5EF4-FFF2-40B4-BE49-F238E27FC236}">
                <a16:creationId xmlns:a16="http://schemas.microsoft.com/office/drawing/2014/main" id="{585D3F43-9D68-F2F5-EDE9-A4A07B28CE56}"/>
              </a:ext>
            </a:extLst>
          </p:cNvPr>
          <p:cNvSpPr txBox="1"/>
          <p:nvPr/>
        </p:nvSpPr>
        <p:spPr>
          <a:xfrm>
            <a:off x="-248693" y="164167"/>
            <a:ext cx="10615246" cy="523220"/>
          </a:xfrm>
          <a:prstGeom prst="rect">
            <a:avLst/>
          </a:prstGeom>
          <a:noFill/>
        </p:spPr>
        <p:txBody>
          <a:bodyPr wrap="square">
            <a:spAutoFit/>
          </a:bodyPr>
          <a:lstStyle/>
          <a:p>
            <a:pPr algn="ctr"/>
            <a:r>
              <a:rPr lang="ru-RU" sz="2800" dirty="0">
                <a:latin typeface="Tahoma" panose="020B0604030504040204" pitchFamily="34" charset="0"/>
                <a:ea typeface="Tahoma" panose="020B0604030504040204" pitchFamily="34" charset="0"/>
                <a:cs typeface="Tahoma" panose="020B0604030504040204" pitchFamily="34" charset="0"/>
              </a:rPr>
              <a:t>Сравнительный анализ</a:t>
            </a:r>
          </a:p>
        </p:txBody>
      </p:sp>
      <p:sp>
        <p:nvSpPr>
          <p:cNvPr id="7" name="Прямоугольник 6"/>
          <p:cNvSpPr/>
          <p:nvPr/>
        </p:nvSpPr>
        <p:spPr>
          <a:xfrm>
            <a:off x="153183" y="1804097"/>
            <a:ext cx="11885633" cy="4801314"/>
          </a:xfrm>
          <a:prstGeom prst="rect">
            <a:avLst/>
          </a:prstGeom>
        </p:spPr>
        <p:txBody>
          <a:bodyPr wrap="square">
            <a:spAutoFit/>
          </a:bodyPr>
          <a:lstStyle/>
          <a:p>
            <a:pPr marL="342900" indent="-342900" algn="just">
              <a:buFont typeface="+mj-lt"/>
              <a:buAutoNum type="arabicPeriod" startAt="2"/>
            </a:pPr>
            <a:r>
              <a:rPr lang="ru-RU" dirty="0"/>
              <a:t>В самостоятельную группу можно выделить преступления против чести и достоинства. Например, прикосновение к голове мужчины являлось оскорблением его достоинства. Случаи, приводимые письменными источниками, чаще всего имели место на пирах, где разгоряченные алкоголем мужи в пылу ссор хватали друг друга "за грудки" и, не найдя аргументов доказательства своей правоты, иногда "вцеплялись и в волосы".</a:t>
            </a:r>
          </a:p>
          <a:p>
            <a:pPr algn="just"/>
            <a:endParaRPr lang="ru-RU" dirty="0"/>
          </a:p>
          <a:p>
            <a:pPr algn="just"/>
            <a:r>
              <a:rPr lang="ru-RU" dirty="0"/>
              <a:t>В качестве оскорбления рассматривались и такие случаи: "если кто собьет или столкнет с пути свободного человека...« или "если же человек пихнет человека от себя или к себе...". Как уже указывал русский исследователь права начала XX в. А.Н. Филиппов в своей публикации "Русская Правда в исследовании немецкого ученого", состав преступления в приведенных статьях действительно разный. Однако схожим началом служит то, что отталкивание могло повлечь за собой получение умышленных или произвольных травм разных степеней тяжести. Правда, размеры штрафов весьма разнятся: 15 </a:t>
            </a:r>
            <a:r>
              <a:rPr lang="ru-RU" dirty="0" err="1"/>
              <a:t>солидов</a:t>
            </a:r>
            <a:r>
              <a:rPr lang="ru-RU" dirty="0"/>
              <a:t> и 3 гривны;</a:t>
            </a:r>
          </a:p>
          <a:p>
            <a:pPr marL="342900" indent="-342900" algn="just">
              <a:buFont typeface="+mj-lt"/>
              <a:buAutoNum type="arabicPeriod" startAt="2"/>
            </a:pPr>
            <a:endParaRPr lang="ru-RU" dirty="0"/>
          </a:p>
          <a:p>
            <a:pPr marL="342900" indent="-342900" algn="just">
              <a:buFont typeface="+mj-lt"/>
              <a:buAutoNum type="arabicPeriod" startAt="2"/>
            </a:pPr>
            <a:endParaRPr lang="ru-RU" dirty="0"/>
          </a:p>
          <a:p>
            <a:pPr marL="342900" indent="-342900" algn="just">
              <a:buFont typeface="+mj-lt"/>
              <a:buAutoNum type="arabicPeriod" startAt="2"/>
            </a:pPr>
            <a:endParaRPr lang="ru-RU" dirty="0"/>
          </a:p>
          <a:p>
            <a:pPr marL="342900" indent="-342900" algn="just">
              <a:buFont typeface="+mj-lt"/>
              <a:buAutoNum type="arabicPeriod" startAt="2"/>
            </a:pPr>
            <a:endParaRPr lang="ru-RU" dirty="0"/>
          </a:p>
        </p:txBody>
      </p:sp>
    </p:spTree>
    <p:extLst>
      <p:ext uri="{BB962C8B-B14F-4D97-AF65-F5344CB8AC3E}">
        <p14:creationId xmlns:p14="http://schemas.microsoft.com/office/powerpoint/2010/main" val="2783402284"/>
      </p:ext>
    </p:extLst>
  </p:cSld>
  <p:clrMapOvr>
    <a:masterClrMapping/>
  </p:clrMapOvr>
  <p:transition spd="med">
    <p:pull/>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a:t>52</a:t>
            </a:r>
          </a:p>
        </p:txBody>
      </p:sp>
      <p:sp>
        <p:nvSpPr>
          <p:cNvPr id="6" name="TextBox 5">
            <a:extLst>
              <a:ext uri="{FF2B5EF4-FFF2-40B4-BE49-F238E27FC236}">
                <a16:creationId xmlns:a16="http://schemas.microsoft.com/office/drawing/2014/main" id="{585D3F43-9D68-F2F5-EDE9-A4A07B28CE56}"/>
              </a:ext>
            </a:extLst>
          </p:cNvPr>
          <p:cNvSpPr txBox="1"/>
          <p:nvPr/>
        </p:nvSpPr>
        <p:spPr>
          <a:xfrm>
            <a:off x="-307687" y="164167"/>
            <a:ext cx="10615246" cy="523220"/>
          </a:xfrm>
          <a:prstGeom prst="rect">
            <a:avLst/>
          </a:prstGeom>
          <a:noFill/>
        </p:spPr>
        <p:txBody>
          <a:bodyPr wrap="square">
            <a:spAutoFit/>
          </a:bodyPr>
          <a:lstStyle/>
          <a:p>
            <a:pPr algn="ctr"/>
            <a:r>
              <a:rPr lang="ru-RU" sz="2800" dirty="0">
                <a:latin typeface="Tahoma" panose="020B0604030504040204" pitchFamily="34" charset="0"/>
                <a:ea typeface="Tahoma" panose="020B0604030504040204" pitchFamily="34" charset="0"/>
                <a:cs typeface="Tahoma" panose="020B0604030504040204" pitchFamily="34" charset="0"/>
              </a:rPr>
              <a:t>Сравнительный анализ</a:t>
            </a:r>
          </a:p>
        </p:txBody>
      </p:sp>
      <p:sp>
        <p:nvSpPr>
          <p:cNvPr id="7" name="Прямоугольник 6"/>
          <p:cNvSpPr/>
          <p:nvPr/>
        </p:nvSpPr>
        <p:spPr>
          <a:xfrm>
            <a:off x="153183" y="1043081"/>
            <a:ext cx="11885633" cy="5355312"/>
          </a:xfrm>
          <a:prstGeom prst="rect">
            <a:avLst/>
          </a:prstGeom>
        </p:spPr>
        <p:txBody>
          <a:bodyPr wrap="square">
            <a:spAutoFit/>
          </a:bodyPr>
          <a:lstStyle/>
          <a:p>
            <a:pPr marL="342900" indent="-342900" algn="just">
              <a:buFont typeface="+mj-lt"/>
              <a:buAutoNum type="arabicPeriod" startAt="3"/>
            </a:pPr>
            <a:r>
              <a:rPr lang="ru-RU" dirty="0"/>
              <a:t>Преступления против свободы личности. Их очень и очень немного. Возможно, что в те далекие времена они не имели особого распространения.</a:t>
            </a:r>
          </a:p>
          <a:p>
            <a:pPr marL="342900" indent="-342900" algn="just">
              <a:buFont typeface="+mj-lt"/>
              <a:buAutoNum type="arabicPeriod" startAt="3"/>
            </a:pPr>
            <a:endParaRPr lang="ru-RU" dirty="0"/>
          </a:p>
          <a:p>
            <a:pPr algn="just"/>
            <a:r>
              <a:rPr lang="ru-RU" dirty="0"/>
              <a:t>В частности, источники права говорят о кражах или уводах чужих рабов. Отмечу, что Краткая Русская Правда, в отличие от, например, </a:t>
            </a:r>
            <a:r>
              <a:rPr lang="ru-RU" dirty="0" err="1"/>
              <a:t>Lex</a:t>
            </a:r>
            <a:r>
              <a:rPr lang="ru-RU" dirty="0"/>
              <a:t> </a:t>
            </a:r>
            <a:r>
              <a:rPr lang="ru-RU" dirty="0" err="1"/>
              <a:t>Baiuvariorum</a:t>
            </a:r>
            <a:r>
              <a:rPr lang="ru-RU" dirty="0"/>
              <a:t>, говорит об уводе холопа (раба) в общем виде. На мой взгляд, следует разграничить: если раб согласен, речь идет именно об уводе, если не согласен - о похищении или краже.</a:t>
            </a:r>
          </a:p>
          <a:p>
            <a:pPr algn="just"/>
            <a:endParaRPr lang="ru-RU" dirty="0"/>
          </a:p>
          <a:p>
            <a:pPr algn="just"/>
            <a:r>
              <a:rPr lang="ru-RU" dirty="0"/>
              <a:t>В эту же группу преступлений включается укрывательство беглых рабов (в Краткой Русской Правде - иностранцами). Вне зависимости от желания предоставивших убежище, раба все-таки нужно было возвращать, иначе следовало наказание в виде штрафа и насильственное возвращение раба.</a:t>
            </a:r>
          </a:p>
          <a:p>
            <a:pPr algn="just"/>
            <a:endParaRPr lang="ru-RU" dirty="0"/>
          </a:p>
          <a:p>
            <a:pPr algn="just"/>
            <a:r>
              <a:rPr lang="ru-RU" dirty="0"/>
              <a:t>Помимо того, необходимо добавить следующее. Германские законодательства говорят о таких явлениях, как похищение чужих невест, продажа нобилем нобиля за пределы страны, похищение свободных девушек.</a:t>
            </a:r>
          </a:p>
          <a:p>
            <a:pPr algn="just"/>
            <a:endParaRPr lang="ru-RU" dirty="0"/>
          </a:p>
          <a:p>
            <a:pPr algn="just"/>
            <a:r>
              <a:rPr lang="ru-RU" dirty="0"/>
              <a:t>В отдельную категорию выделяется преступление против половой неприкосновенности личности – изнасилование.</a:t>
            </a:r>
          </a:p>
        </p:txBody>
      </p:sp>
    </p:spTree>
    <p:extLst>
      <p:ext uri="{BB962C8B-B14F-4D97-AF65-F5344CB8AC3E}">
        <p14:creationId xmlns:p14="http://schemas.microsoft.com/office/powerpoint/2010/main" val="2192267931"/>
      </p:ext>
    </p:extLst>
  </p:cSld>
  <p:clrMapOvr>
    <a:masterClrMapping/>
  </p:clrMapOvr>
  <p:transition spd="med">
    <p:pull/>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0"/>
            <a:ext cx="694533" cy="461665"/>
          </a:xfrm>
          <a:prstGeom prst="rect">
            <a:avLst/>
          </a:prstGeom>
          <a:noFill/>
        </p:spPr>
        <p:txBody>
          <a:bodyPr wrap="square" rtlCol="0">
            <a:spAutoFit/>
          </a:bodyPr>
          <a:lstStyle/>
          <a:p>
            <a:pPr algn="ctr"/>
            <a:r>
              <a:rPr lang="ru-RU" sz="2400" dirty="0"/>
              <a:t>53</a:t>
            </a:r>
          </a:p>
        </p:txBody>
      </p:sp>
      <p:sp>
        <p:nvSpPr>
          <p:cNvPr id="6" name="TextBox 5">
            <a:extLst>
              <a:ext uri="{FF2B5EF4-FFF2-40B4-BE49-F238E27FC236}">
                <a16:creationId xmlns:a16="http://schemas.microsoft.com/office/drawing/2014/main" id="{585D3F43-9D68-F2F5-EDE9-A4A07B28CE56}"/>
              </a:ext>
            </a:extLst>
          </p:cNvPr>
          <p:cNvSpPr txBox="1"/>
          <p:nvPr/>
        </p:nvSpPr>
        <p:spPr>
          <a:xfrm>
            <a:off x="-248693" y="164167"/>
            <a:ext cx="10615246" cy="523220"/>
          </a:xfrm>
          <a:prstGeom prst="rect">
            <a:avLst/>
          </a:prstGeom>
          <a:noFill/>
        </p:spPr>
        <p:txBody>
          <a:bodyPr wrap="square">
            <a:spAutoFit/>
          </a:bodyPr>
          <a:lstStyle/>
          <a:p>
            <a:pPr algn="ctr"/>
            <a:r>
              <a:rPr lang="ru-RU" sz="2800" dirty="0">
                <a:latin typeface="Tahoma" panose="020B0604030504040204" pitchFamily="34" charset="0"/>
                <a:ea typeface="Tahoma" panose="020B0604030504040204" pitchFamily="34" charset="0"/>
                <a:cs typeface="Tahoma" panose="020B0604030504040204" pitchFamily="34" charset="0"/>
              </a:rPr>
              <a:t>Сравнительный анализ</a:t>
            </a:r>
          </a:p>
        </p:txBody>
      </p:sp>
      <p:sp>
        <p:nvSpPr>
          <p:cNvPr id="7" name="Прямоугольник 6"/>
          <p:cNvSpPr/>
          <p:nvPr/>
        </p:nvSpPr>
        <p:spPr>
          <a:xfrm>
            <a:off x="153183" y="1544526"/>
            <a:ext cx="11885633" cy="4708981"/>
          </a:xfrm>
          <a:prstGeom prst="rect">
            <a:avLst/>
          </a:prstGeom>
        </p:spPr>
        <p:txBody>
          <a:bodyPr wrap="square">
            <a:spAutoFit/>
          </a:bodyPr>
          <a:lstStyle/>
          <a:p>
            <a:pPr algn="just"/>
            <a:r>
              <a:rPr lang="ru-RU" sz="2000" dirty="0"/>
              <a:t>В свою очередь, "в церковных уставах Владимира I и Ярослава Мудрого была закреплена уголовная ответственность за умыкание (похищение), </a:t>
            </a:r>
            <a:r>
              <a:rPr lang="ru-RU" sz="2000" dirty="0" err="1"/>
              <a:t>пошибание</a:t>
            </a:r>
            <a:r>
              <a:rPr lang="ru-RU" sz="2000" dirty="0"/>
              <a:t> (изнасилование) боярских жен и дочерей« и ряд других безнравственных деяний;</a:t>
            </a:r>
          </a:p>
          <a:p>
            <a:pPr algn="just"/>
            <a:endParaRPr lang="ru-RU" sz="2000" dirty="0"/>
          </a:p>
          <a:p>
            <a:pPr marL="342900" indent="-342900" algn="just">
              <a:buFont typeface="+mj-lt"/>
              <a:buAutoNum type="arabicPeriod" startAt="4"/>
            </a:pPr>
            <a:r>
              <a:rPr lang="ru-RU" sz="2000" dirty="0"/>
              <a:t>Преступления против собственности (имущества). Самым распространенным преступлением являлась кража, которая "в понимании того времени представляла то же, что и сейчас, - тайное хищение чужого имущества.</a:t>
            </a:r>
          </a:p>
          <a:p>
            <a:pPr marL="342900" indent="-342900" algn="just">
              <a:buFont typeface="+mj-lt"/>
              <a:buAutoNum type="arabicPeriod" startAt="4"/>
            </a:pPr>
            <a:endParaRPr lang="ru-RU" sz="2000" dirty="0"/>
          </a:p>
          <a:p>
            <a:pPr algn="just"/>
            <a:r>
              <a:rPr lang="ru-RU" sz="2000" dirty="0"/>
              <a:t>Предметом кражи могло выступать любое имущество, находящееся в чьем-либо владении, распоряжении или пользовании. Кража квалифицируется как оконченное преступление не с того момента, как вор изъял имущество, а с того, как он приготовился овладеть им". Особенно часто германские и русское законодательства в своих статьях упоминают о краже личного имущества: в первую очередь, домашних животных и птиц.</a:t>
            </a:r>
          </a:p>
          <a:p>
            <a:pPr algn="just"/>
            <a:endParaRPr lang="ru-RU" sz="2000" dirty="0"/>
          </a:p>
          <a:p>
            <a:pPr algn="just"/>
            <a:endParaRPr lang="ru-RU" sz="2000" dirty="0"/>
          </a:p>
        </p:txBody>
      </p:sp>
    </p:spTree>
    <p:extLst>
      <p:ext uri="{BB962C8B-B14F-4D97-AF65-F5344CB8AC3E}">
        <p14:creationId xmlns:p14="http://schemas.microsoft.com/office/powerpoint/2010/main" val="818932807"/>
      </p:ext>
    </p:extLst>
  </p:cSld>
  <p:clrMapOvr>
    <a:masterClrMapping/>
  </p:clrMapOvr>
  <p:transition spd="med">
    <p:pull/>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a:t>54</a:t>
            </a:r>
          </a:p>
        </p:txBody>
      </p:sp>
      <p:sp>
        <p:nvSpPr>
          <p:cNvPr id="6" name="TextBox 5">
            <a:extLst>
              <a:ext uri="{FF2B5EF4-FFF2-40B4-BE49-F238E27FC236}">
                <a16:creationId xmlns:a16="http://schemas.microsoft.com/office/drawing/2014/main" id="{585D3F43-9D68-F2F5-EDE9-A4A07B28CE56}"/>
              </a:ext>
            </a:extLst>
          </p:cNvPr>
          <p:cNvSpPr txBox="1"/>
          <p:nvPr/>
        </p:nvSpPr>
        <p:spPr>
          <a:xfrm>
            <a:off x="-248693" y="164167"/>
            <a:ext cx="10615246" cy="523220"/>
          </a:xfrm>
          <a:prstGeom prst="rect">
            <a:avLst/>
          </a:prstGeom>
          <a:noFill/>
        </p:spPr>
        <p:txBody>
          <a:bodyPr wrap="square">
            <a:spAutoFit/>
          </a:bodyPr>
          <a:lstStyle/>
          <a:p>
            <a:pPr algn="ctr"/>
            <a:r>
              <a:rPr lang="ru-RU" sz="2800" dirty="0">
                <a:latin typeface="Tahoma" panose="020B0604030504040204" pitchFamily="34" charset="0"/>
                <a:ea typeface="Tahoma" panose="020B0604030504040204" pitchFamily="34" charset="0"/>
                <a:cs typeface="Tahoma" panose="020B0604030504040204" pitchFamily="34" charset="0"/>
              </a:rPr>
              <a:t>Сравнительный анализ</a:t>
            </a:r>
          </a:p>
        </p:txBody>
      </p:sp>
      <p:sp>
        <p:nvSpPr>
          <p:cNvPr id="7" name="Прямоугольник 6"/>
          <p:cNvSpPr/>
          <p:nvPr/>
        </p:nvSpPr>
        <p:spPr>
          <a:xfrm>
            <a:off x="153183" y="1043081"/>
            <a:ext cx="11885633" cy="5909310"/>
          </a:xfrm>
          <a:prstGeom prst="rect">
            <a:avLst/>
          </a:prstGeom>
        </p:spPr>
        <p:txBody>
          <a:bodyPr wrap="square">
            <a:spAutoFit/>
          </a:bodyPr>
          <a:lstStyle/>
          <a:p>
            <a:pPr algn="just"/>
            <a:r>
              <a:rPr lang="ru-RU" dirty="0"/>
              <a:t>Итак, источники права говорят о кражах: коня, который являлся весьма ценным животным и мог использоваться как в военном походе, так и в хозяйстве; крупного рогатого скота - волов, коров, быков, телят – бывшего тягловой силой и служившего источником продуктов питания первой необходимости; овец, коз или свиней, также входивших в состав хозяйства и также приносивших немалую пользу отдельному человеку и всей общине; голубя, могущего служить средством доставки почтовых сообщений; домашней птицы - куриц, уток, гусей – считавшейся одной из важнейших составляющих как домашнего, так и общинного хозяйства; журавля и лебедя, которые, скорее всего, считались священными птицами; охотничьих птиц и собак. Собака в какой-то степени универсальное животное. Она - и друг человека, и охранитель имущества, и спутник на охоте (столь любимой как германцами, так и славянами); а также чужой лодки (или ладьи). Судя по штрафу в 15 </a:t>
            </a:r>
            <a:r>
              <a:rPr lang="ru-RU" dirty="0" err="1"/>
              <a:t>солидов</a:t>
            </a:r>
            <a:r>
              <a:rPr lang="ru-RU" dirty="0"/>
              <a:t>, </a:t>
            </a:r>
            <a:r>
              <a:rPr lang="ru-RU" dirty="0" err="1"/>
              <a:t>Lex</a:t>
            </a:r>
            <a:r>
              <a:rPr lang="ru-RU" dirty="0"/>
              <a:t> </a:t>
            </a:r>
            <a:r>
              <a:rPr lang="ru-RU" dirty="0" err="1"/>
              <a:t>Salica</a:t>
            </a:r>
            <a:r>
              <a:rPr lang="ru-RU" dirty="0"/>
              <a:t>, равно как и Краткая Русская Правда, говорит о речном или морском судне; чужих дров и чужого сена. Источники права "уважают чужой труд", препятствуя незаконному присвоению "готового сельского продукта", причем </a:t>
            </a:r>
            <a:r>
              <a:rPr lang="ru-RU" dirty="0" err="1"/>
              <a:t>Lex</a:t>
            </a:r>
            <a:r>
              <a:rPr lang="ru-RU" dirty="0"/>
              <a:t> </a:t>
            </a:r>
            <a:r>
              <a:rPr lang="ru-RU" dirty="0" err="1"/>
              <a:t>Salica</a:t>
            </a:r>
            <a:r>
              <a:rPr lang="ru-RU" dirty="0"/>
              <a:t> установила за это преступление внушительный штраф - 45 </a:t>
            </a:r>
            <a:r>
              <a:rPr lang="ru-RU" dirty="0" err="1"/>
              <a:t>солидов</a:t>
            </a:r>
            <a:r>
              <a:rPr lang="ru-RU" dirty="0"/>
              <a:t>.</a:t>
            </a:r>
          </a:p>
          <a:p>
            <a:pPr algn="just"/>
            <a:endParaRPr lang="ru-RU" dirty="0"/>
          </a:p>
          <a:p>
            <a:pPr algn="just"/>
            <a:r>
              <a:rPr lang="ru-RU" dirty="0"/>
              <a:t>Германские </a:t>
            </a:r>
            <a:r>
              <a:rPr lang="ru-RU" dirty="0" err="1"/>
              <a:t>Leges</a:t>
            </a:r>
            <a:r>
              <a:rPr lang="ru-RU" dirty="0"/>
              <a:t> и Русская Правда знали и такой вид преступления, который современным уголовным законодательством квалифицируется как кража с незаконным проникновением в жилище &lt;41&gt;. Законодательства в одинаковой мере заинтересованы в охране прав собственности на движимое имущество.</a:t>
            </a:r>
          </a:p>
          <a:p>
            <a:pPr algn="just"/>
            <a:endParaRPr lang="ru-RU" dirty="0"/>
          </a:p>
          <a:p>
            <a:pPr algn="just"/>
            <a:endParaRPr lang="ru-RU" dirty="0"/>
          </a:p>
        </p:txBody>
      </p:sp>
    </p:spTree>
    <p:extLst>
      <p:ext uri="{BB962C8B-B14F-4D97-AF65-F5344CB8AC3E}">
        <p14:creationId xmlns:p14="http://schemas.microsoft.com/office/powerpoint/2010/main" val="1026463200"/>
      </p:ext>
    </p:extLst>
  </p:cSld>
  <p:clrMapOvr>
    <a:masterClrMapping/>
  </p:clrMapOvr>
  <p:transition spd="med">
    <p:pull/>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a:t>55</a:t>
            </a:r>
          </a:p>
        </p:txBody>
      </p:sp>
      <p:sp>
        <p:nvSpPr>
          <p:cNvPr id="6" name="TextBox 5">
            <a:extLst>
              <a:ext uri="{FF2B5EF4-FFF2-40B4-BE49-F238E27FC236}">
                <a16:creationId xmlns:a16="http://schemas.microsoft.com/office/drawing/2014/main" id="{585D3F43-9D68-F2F5-EDE9-A4A07B28CE56}"/>
              </a:ext>
            </a:extLst>
          </p:cNvPr>
          <p:cNvSpPr txBox="1"/>
          <p:nvPr/>
        </p:nvSpPr>
        <p:spPr>
          <a:xfrm>
            <a:off x="-248693" y="164167"/>
            <a:ext cx="10615246" cy="523220"/>
          </a:xfrm>
          <a:prstGeom prst="rect">
            <a:avLst/>
          </a:prstGeom>
          <a:noFill/>
        </p:spPr>
        <p:txBody>
          <a:bodyPr wrap="square">
            <a:spAutoFit/>
          </a:bodyPr>
          <a:lstStyle/>
          <a:p>
            <a:pPr algn="ctr"/>
            <a:r>
              <a:rPr lang="ru-RU" sz="2800" dirty="0">
                <a:latin typeface="Tahoma" panose="020B0604030504040204" pitchFamily="34" charset="0"/>
                <a:ea typeface="Tahoma" panose="020B0604030504040204" pitchFamily="34" charset="0"/>
                <a:cs typeface="Tahoma" panose="020B0604030504040204" pitchFamily="34" charset="0"/>
              </a:rPr>
              <a:t>Сравнительный анализ</a:t>
            </a:r>
          </a:p>
        </p:txBody>
      </p:sp>
      <p:sp>
        <p:nvSpPr>
          <p:cNvPr id="7" name="Прямоугольник 6"/>
          <p:cNvSpPr/>
          <p:nvPr/>
        </p:nvSpPr>
        <p:spPr>
          <a:xfrm>
            <a:off x="153183" y="1043081"/>
            <a:ext cx="11885633" cy="4801314"/>
          </a:xfrm>
          <a:prstGeom prst="rect">
            <a:avLst/>
          </a:prstGeom>
        </p:spPr>
        <p:txBody>
          <a:bodyPr wrap="square">
            <a:spAutoFit/>
          </a:bodyPr>
          <a:lstStyle/>
          <a:p>
            <a:pPr algn="just"/>
            <a:r>
              <a:rPr lang="ru-RU" dirty="0"/>
              <a:t>Отмечу тот факт, что в законодательствах впервые говорится о свидетелях, т.е. очевидцах событий. Краткая Русская Правда более подробна в этом вопросе: свидетель - "</a:t>
            </a:r>
            <a:r>
              <a:rPr lang="ru-RU" dirty="0" err="1"/>
              <a:t>видок</a:t>
            </a:r>
            <a:r>
              <a:rPr lang="ru-RU" dirty="0"/>
              <a:t>", т.е. тот, кто видел, как совершалось преступление; указаны судебные разбирательства, в которых присутствие свидетелей было необходимо - в делах о нанесении телесных повреждений (побоев), об оскорблении достоинства. </a:t>
            </a:r>
            <a:r>
              <a:rPr lang="ru-RU" dirty="0" err="1"/>
              <a:t>Lex</a:t>
            </a:r>
            <a:r>
              <a:rPr lang="ru-RU" dirty="0"/>
              <a:t> </a:t>
            </a:r>
            <a:r>
              <a:rPr lang="ru-RU" dirty="0" err="1"/>
              <a:t>Salica</a:t>
            </a:r>
            <a:r>
              <a:rPr lang="ru-RU" dirty="0"/>
              <a:t>, в свою очередь, лишь упоминает о наличии свидетелей.</a:t>
            </a:r>
          </a:p>
          <a:p>
            <a:pPr algn="just"/>
            <a:endParaRPr lang="ru-RU" dirty="0"/>
          </a:p>
          <a:p>
            <a:pPr algn="just"/>
            <a:r>
              <a:rPr lang="ru-RU" dirty="0"/>
              <a:t>Несмотря на все отмеченные сходные положения, нельзя однозначно утверждать, что Русская Правда заимствовала их прежде всего из </a:t>
            </a:r>
            <a:r>
              <a:rPr lang="ru-RU" dirty="0" err="1"/>
              <a:t>Leges</a:t>
            </a:r>
            <a:r>
              <a:rPr lang="ru-RU" dirty="0"/>
              <a:t> </a:t>
            </a:r>
            <a:r>
              <a:rPr lang="ru-RU" dirty="0" err="1"/>
              <a:t>Salica</a:t>
            </a:r>
            <a:r>
              <a:rPr lang="ru-RU" dirty="0"/>
              <a:t>, </a:t>
            </a:r>
            <a:r>
              <a:rPr lang="ru-RU" dirty="0" err="1"/>
              <a:t>Baiuvariorum</a:t>
            </a:r>
            <a:r>
              <a:rPr lang="ru-RU" dirty="0"/>
              <a:t> </a:t>
            </a:r>
            <a:r>
              <a:rPr lang="ru-RU" dirty="0" err="1"/>
              <a:t>et</a:t>
            </a:r>
            <a:r>
              <a:rPr lang="ru-RU" dirty="0"/>
              <a:t> </a:t>
            </a:r>
            <a:r>
              <a:rPr lang="ru-RU" dirty="0" err="1"/>
              <a:t>Alamanorum</a:t>
            </a:r>
            <a:r>
              <a:rPr lang="ru-RU" dirty="0"/>
              <a:t> (насчет механического переноса четко и ясно прописанных норм уголовного права еще можно согласиться). Попадание в Краткую Русскую Правду установлений из других германских законодательств, помимо вышеназванных, я считаю либо совпадением, либо "случайным внесением" в русское законодательство.</a:t>
            </a:r>
          </a:p>
          <a:p>
            <a:pPr algn="just"/>
            <a:endParaRPr lang="ru-RU" dirty="0"/>
          </a:p>
          <a:p>
            <a:pPr algn="just"/>
            <a:r>
              <a:rPr lang="ru-RU" dirty="0"/>
              <a:t>Со своей стороны, выражаю согласие с мнением русского историка XIX в. Н.С. Суворова, утверждавшего, "что нормы древнего русского права устанавливались приблизительно так же, как и теперь, т.е. при известном знакомстве с иностранными законами и с принятием в соображение этих последних".</a:t>
            </a:r>
          </a:p>
        </p:txBody>
      </p:sp>
    </p:spTree>
    <p:extLst>
      <p:ext uri="{BB962C8B-B14F-4D97-AF65-F5344CB8AC3E}">
        <p14:creationId xmlns:p14="http://schemas.microsoft.com/office/powerpoint/2010/main" val="428911146"/>
      </p:ext>
    </p:extLst>
  </p:cSld>
  <p:clrMapOvr>
    <a:masterClrMapping/>
  </p:clrMapOvr>
  <p:transition spd="med">
    <p:pull/>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a:t>56</a:t>
            </a:r>
          </a:p>
        </p:txBody>
      </p:sp>
      <p:sp>
        <p:nvSpPr>
          <p:cNvPr id="6" name="TextBox 5">
            <a:extLst>
              <a:ext uri="{FF2B5EF4-FFF2-40B4-BE49-F238E27FC236}">
                <a16:creationId xmlns:a16="http://schemas.microsoft.com/office/drawing/2014/main" id="{585D3F43-9D68-F2F5-EDE9-A4A07B28CE56}"/>
              </a:ext>
            </a:extLst>
          </p:cNvPr>
          <p:cNvSpPr txBox="1"/>
          <p:nvPr/>
        </p:nvSpPr>
        <p:spPr>
          <a:xfrm>
            <a:off x="-248693" y="164167"/>
            <a:ext cx="10615246" cy="523220"/>
          </a:xfrm>
          <a:prstGeom prst="rect">
            <a:avLst/>
          </a:prstGeom>
          <a:noFill/>
        </p:spPr>
        <p:txBody>
          <a:bodyPr wrap="square">
            <a:spAutoFit/>
          </a:bodyPr>
          <a:lstStyle/>
          <a:p>
            <a:pPr algn="ctr"/>
            <a:r>
              <a:rPr lang="ru-RU" sz="2800" dirty="0">
                <a:latin typeface="Tahoma" panose="020B0604030504040204" pitchFamily="34" charset="0"/>
                <a:ea typeface="Tahoma" panose="020B0604030504040204" pitchFamily="34" charset="0"/>
                <a:cs typeface="Tahoma" panose="020B0604030504040204" pitchFamily="34" charset="0"/>
              </a:rPr>
              <a:t>Заключение</a:t>
            </a:r>
          </a:p>
        </p:txBody>
      </p:sp>
      <p:sp>
        <p:nvSpPr>
          <p:cNvPr id="7" name="Прямоугольник 6"/>
          <p:cNvSpPr/>
          <p:nvPr/>
        </p:nvSpPr>
        <p:spPr>
          <a:xfrm>
            <a:off x="153183" y="1043081"/>
            <a:ext cx="11885633" cy="5632311"/>
          </a:xfrm>
          <a:prstGeom prst="rect">
            <a:avLst/>
          </a:prstGeom>
        </p:spPr>
        <p:txBody>
          <a:bodyPr wrap="square">
            <a:spAutoFit/>
          </a:bodyPr>
          <a:lstStyle/>
          <a:p>
            <a:pPr algn="just"/>
            <a:r>
              <a:rPr lang="ru-RU" dirty="0"/>
              <a:t>необходимо отметить, что становление государственного управления на Руси проходило в результате военного типа </a:t>
            </a:r>
            <a:r>
              <a:rPr lang="ru-RU" dirty="0" err="1"/>
              <a:t>политогенеза</a:t>
            </a:r>
            <a:r>
              <a:rPr lang="ru-RU" dirty="0"/>
              <a:t> в VIII-IX вв., что было обусловлено сочетанием различных факторов: природно-ландшафтного, геополитического, социально-экономического, духовно-нравственного. Переход от </a:t>
            </a:r>
            <a:r>
              <a:rPr lang="ru-RU" dirty="0" err="1"/>
              <a:t>потестарных</a:t>
            </a:r>
            <a:r>
              <a:rPr lang="ru-RU" dirty="0"/>
              <a:t> отношений типа «военной демократии» через «вождества» к публичной власти, государственности на доклассовом уровне, но в сложно стратифицированном обществе, был катализирован </a:t>
            </a:r>
            <a:r>
              <a:rPr lang="ru-RU" dirty="0" err="1"/>
              <a:t>ксенократическим</a:t>
            </a:r>
            <a:r>
              <a:rPr lang="ru-RU" dirty="0"/>
              <a:t> характером династии Рюриковичей.</a:t>
            </a:r>
          </a:p>
          <a:p>
            <a:pPr algn="just"/>
            <a:endParaRPr lang="ru-RU" dirty="0"/>
          </a:p>
          <a:p>
            <a:pPr algn="just"/>
            <a:r>
              <a:rPr lang="ru-RU" dirty="0"/>
              <a:t>Принятие христианства изменило характер властных отношений на Руси и систему государственного управления в «дружинном государстве». Князья утрачивают сакральные функции, но наряду с военными сосредоточивают в своих руках административные и судебные функции. Завершается переход от родоплеменного к территориальному принципу построения государственного управления, которое сосредоточивается у построенной по принципу конического клана династии Рюриковичей.</a:t>
            </a:r>
          </a:p>
          <a:p>
            <a:pPr algn="just"/>
            <a:endParaRPr lang="ru-RU" dirty="0"/>
          </a:p>
          <a:p>
            <a:pPr algn="just"/>
            <a:r>
              <a:rPr lang="ru-RU" dirty="0"/>
              <a:t>Формирование региональных династий, передача старшей дружине административных функций на основе кормлений, а затем перерастание последних в </a:t>
            </a:r>
            <a:r>
              <a:rPr lang="ru-RU" dirty="0" err="1"/>
              <a:t>вотчиннородовую</a:t>
            </a:r>
            <a:r>
              <a:rPr lang="ru-RU" dirty="0"/>
              <a:t> собственность приводит к разложению великокняжеской дружины, регионализации Руси и дифференциации форм государственного правления в удельный период: монархия (Владимиро-Суздальская Русь), олигархическая (Галицко-Волынская) и республиканская (Новгород, Псков, Вятка).</a:t>
            </a:r>
          </a:p>
        </p:txBody>
      </p:sp>
    </p:spTree>
    <p:extLst>
      <p:ext uri="{BB962C8B-B14F-4D97-AF65-F5344CB8AC3E}">
        <p14:creationId xmlns:p14="http://schemas.microsoft.com/office/powerpoint/2010/main" val="1693322037"/>
      </p:ext>
    </p:extLst>
  </p:cSld>
  <p:clrMapOvr>
    <a:masterClrMapping/>
  </p:clrMapOvr>
  <p:transition spd="med">
    <p:pull/>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a:t>57</a:t>
            </a:r>
          </a:p>
        </p:txBody>
      </p:sp>
      <p:sp>
        <p:nvSpPr>
          <p:cNvPr id="6" name="TextBox 5">
            <a:extLst>
              <a:ext uri="{FF2B5EF4-FFF2-40B4-BE49-F238E27FC236}">
                <a16:creationId xmlns:a16="http://schemas.microsoft.com/office/drawing/2014/main" id="{585D3F43-9D68-F2F5-EDE9-A4A07B28CE56}"/>
              </a:ext>
            </a:extLst>
          </p:cNvPr>
          <p:cNvSpPr txBox="1"/>
          <p:nvPr/>
        </p:nvSpPr>
        <p:spPr>
          <a:xfrm>
            <a:off x="788376" y="-73278"/>
            <a:ext cx="10615246" cy="523220"/>
          </a:xfrm>
          <a:prstGeom prst="rect">
            <a:avLst/>
          </a:prstGeom>
          <a:noFill/>
        </p:spPr>
        <p:txBody>
          <a:bodyPr wrap="square">
            <a:spAutoFit/>
          </a:bodyPr>
          <a:lstStyle/>
          <a:p>
            <a:pPr algn="ctr"/>
            <a:r>
              <a:rPr lang="ru-RU" sz="2800" dirty="0">
                <a:latin typeface="Tahoma" panose="020B0604030504040204" pitchFamily="34" charset="0"/>
                <a:ea typeface="Tahoma" panose="020B0604030504040204" pitchFamily="34" charset="0"/>
                <a:cs typeface="Tahoma" panose="020B0604030504040204" pitchFamily="34" charset="0"/>
              </a:rPr>
              <a:t>Список используемых источников</a:t>
            </a:r>
          </a:p>
        </p:txBody>
      </p:sp>
      <p:sp>
        <p:nvSpPr>
          <p:cNvPr id="7" name="Прямоугольник 6"/>
          <p:cNvSpPr/>
          <p:nvPr/>
        </p:nvSpPr>
        <p:spPr>
          <a:xfrm>
            <a:off x="153182" y="602311"/>
            <a:ext cx="11885633" cy="6124754"/>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ru-RU" sz="1400" dirty="0">
                <a:solidFill>
                  <a:prstClr val="white"/>
                </a:solidFill>
                <a:latin typeface="Tahoma" panose="020B0604030504040204" pitchFamily="34" charset="0"/>
                <a:ea typeface="Tahoma" panose="020B0604030504040204" pitchFamily="34" charset="0"/>
                <a:cs typeface="Tahoma" panose="020B0604030504040204" pitchFamily="34" charset="0"/>
              </a:rPr>
              <a:t>1.	</a:t>
            </a:r>
            <a:r>
              <a:rPr kumimoji="0" lang="ru-RU" sz="1400" b="0" i="0" u="none" strike="noStrike" kern="1200" cap="none" spc="0" normalizeH="0" baseline="0" noProof="0" dirty="0" err="1">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Абдусамедов</a:t>
            </a:r>
            <a:r>
              <a:rPr kumimoji="0" lang="ru-RU" sz="14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А. И., </a:t>
            </a:r>
            <a:r>
              <a:rPr kumimoji="0" lang="ru-RU" sz="1400" b="0" i="0" u="none" strike="noStrike" kern="1200" cap="none" spc="0" normalizeH="0" baseline="0" noProof="0" dirty="0" err="1">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Балтанов</a:t>
            </a:r>
            <a:r>
              <a:rPr kumimoji="0" lang="ru-RU" sz="14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Р. Г., </a:t>
            </a:r>
            <a:r>
              <a:rPr kumimoji="0" lang="ru-RU" sz="1400" b="0" i="0" u="none" strike="noStrike" kern="1200" cap="none" spc="0" normalizeH="0" baseline="0" noProof="0" dirty="0" err="1">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Ацамб</a:t>
            </a:r>
            <a:r>
              <a:rPr kumimoji="0" lang="ru-RU" sz="14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Ф. М., Кириллина С. А., 4-е изд., </a:t>
            </a:r>
            <a:r>
              <a:rPr kumimoji="0" lang="ru-RU" sz="1400" b="0" i="0" u="none" strike="noStrike" kern="1200" cap="none" spc="0" normalizeH="0" baseline="0" noProof="0" dirty="0" err="1">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перераб</a:t>
            </a:r>
            <a:r>
              <a:rPr kumimoji="0" lang="ru-RU" sz="14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и доп., Ислам, М., 2005</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URL: отсутствует</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(Дата обращения: 26.09.2022)</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ru-RU" sz="14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lang="ru-RU" sz="1400" dirty="0">
                <a:solidFill>
                  <a:prstClr val="white"/>
                </a:solidFill>
                <a:latin typeface="Tahoma" panose="020B0604030504040204" pitchFamily="34" charset="0"/>
                <a:ea typeface="Tahoma" panose="020B0604030504040204" pitchFamily="34" charset="0"/>
                <a:cs typeface="Tahoma" panose="020B0604030504040204" pitchFamily="34" charset="0"/>
              </a:rPr>
              <a:t>2.</a:t>
            </a:r>
            <a:r>
              <a:rPr kumimoji="0" lang="ru-RU" sz="14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ru-RU" sz="1400" b="0" i="0" u="none" strike="noStrike" kern="1200" cap="none" spc="0" normalizeH="0" baseline="0" noProof="0" dirty="0">
                <a:ln>
                  <a:noFill/>
                </a:ln>
                <a:solidFill>
                  <a:prstClr val="white"/>
                </a:solidFill>
                <a:effectLst/>
                <a:uLnTx/>
                <a:uFillTx/>
                <a:latin typeface="Century Gothic" panose="020B0502020202020204"/>
                <a:ea typeface="Tahoma" panose="020B0604030504040204" pitchFamily="34" charset="0"/>
                <a:cs typeface="Tahoma" panose="020B0604030504040204" pitchFamily="34" charset="0"/>
              </a:rPr>
              <a:t>Бушуев С.В., Миронов Г.Е. История государства Российского. Историко-библиографические очерки. Кн. IX-XVI вв. М., 2006</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4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URL: https://na5ballov.pro/lib/drevrus/6413-bushuev-sv-mironov-ge-istoriya-gosudarstva-rossiyskogo-istoriko-bibliograficheskie-ocherki-kn-1-ix-xvi-vv.html</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(Дата обращения: 26.09.2022)</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a:p>
            <a:pPr marR="0" lvl="0" algn="just" defTabSz="457200" rtl="0" eaLnBrk="1" fontAlgn="auto" latinLnBrk="0" hangingPunct="1">
              <a:lnSpc>
                <a:spcPct val="100000"/>
              </a:lnSpc>
              <a:spcBef>
                <a:spcPts val="0"/>
              </a:spcBef>
              <a:spcAft>
                <a:spcPts val="0"/>
              </a:spcAft>
              <a:buClrTx/>
              <a:buSzTx/>
              <a:tabLst/>
              <a:defRPr/>
            </a:pPr>
            <a:r>
              <a:rPr kumimoji="0" lang="ru-RU" sz="1400" b="0" i="0" u="none" strike="noStrike" kern="1200" cap="none" spc="0" normalizeH="0" baseline="0" noProof="0" dirty="0">
                <a:ln>
                  <a:noFill/>
                </a:ln>
                <a:solidFill>
                  <a:prstClr val="white"/>
                </a:solidFill>
                <a:effectLst/>
                <a:uLnTx/>
                <a:uFillTx/>
                <a:latin typeface="Century Gothic" panose="020B0502020202020204"/>
                <a:ea typeface="Tahoma" panose="020B0604030504040204" pitchFamily="34" charset="0"/>
                <a:cs typeface="Tahoma" panose="020B0604030504040204" pitchFamily="34" charset="0"/>
              </a:rPr>
              <a:t>3.	Григорий </a:t>
            </a:r>
            <a:r>
              <a:rPr kumimoji="0" lang="ru-RU" sz="1400" b="0" i="0" u="none" strike="noStrike" kern="1200" cap="none" spc="0" normalizeH="0" baseline="0" noProof="0" dirty="0" err="1">
                <a:ln>
                  <a:noFill/>
                </a:ln>
                <a:solidFill>
                  <a:prstClr val="white"/>
                </a:solidFill>
                <a:effectLst/>
                <a:uLnTx/>
                <a:uFillTx/>
                <a:latin typeface="Century Gothic" panose="020B0502020202020204"/>
                <a:ea typeface="Tahoma" panose="020B0604030504040204" pitchFamily="34" charset="0"/>
                <a:cs typeface="Tahoma" panose="020B0604030504040204" pitchFamily="34" charset="0"/>
              </a:rPr>
              <a:t>Турский</a:t>
            </a:r>
            <a:r>
              <a:rPr kumimoji="0" lang="ru-RU" sz="1400" b="0" i="0" u="none" strike="noStrike" kern="1200" cap="none" spc="0" normalizeH="0" baseline="0" noProof="0" dirty="0">
                <a:ln>
                  <a:noFill/>
                </a:ln>
                <a:solidFill>
                  <a:prstClr val="white"/>
                </a:solidFill>
                <a:effectLst/>
                <a:uLnTx/>
                <a:uFillTx/>
                <a:latin typeface="Century Gothic" panose="020B0502020202020204"/>
                <a:ea typeface="Tahoma" panose="020B0604030504040204" pitchFamily="34" charset="0"/>
                <a:cs typeface="Tahoma" panose="020B0604030504040204" pitchFamily="34" charset="0"/>
              </a:rPr>
              <a:t>. История франков. М., 1987</a:t>
            </a:r>
          </a:p>
          <a:p>
            <a:pPr marR="0" lvl="0" algn="just" defTabSz="457200" rtl="0" eaLnBrk="1" fontAlgn="auto" latinLnBrk="0" hangingPunct="1">
              <a:lnSpc>
                <a:spcPct val="100000"/>
              </a:lnSpc>
              <a:spcBef>
                <a:spcPts val="0"/>
              </a:spcBef>
              <a:spcAft>
                <a:spcPts val="0"/>
              </a:spcAft>
              <a:buClrTx/>
              <a:buSzTx/>
              <a:tabLst/>
              <a:defRPr/>
            </a:pPr>
            <a:r>
              <a:rPr kumimoji="0" lang="ru-RU" sz="1400" b="0" i="0" u="none" strike="noStrike" kern="1200" cap="none" spc="0" normalizeH="0" baseline="0" noProof="0" dirty="0">
                <a:ln>
                  <a:noFill/>
                </a:ln>
                <a:solidFill>
                  <a:prstClr val="white"/>
                </a:solidFill>
                <a:effectLst/>
                <a:uLnTx/>
                <a:uFillTx/>
                <a:latin typeface="Century Gothic" panose="020B0502020202020204"/>
                <a:ea typeface="Tahoma" panose="020B0604030504040204" pitchFamily="34" charset="0"/>
                <a:cs typeface="Tahoma" panose="020B0604030504040204" pitchFamily="34" charset="0"/>
              </a:rPr>
              <a:t>	</a:t>
            </a:r>
            <a:r>
              <a:rPr kumimoji="0" lang="en-US" sz="1400" b="0" i="0" u="none" strike="noStrike" kern="1200" cap="none" spc="0" normalizeH="0" baseline="0" noProof="0" dirty="0">
                <a:ln>
                  <a:noFill/>
                </a:ln>
                <a:solidFill>
                  <a:prstClr val="white"/>
                </a:solidFill>
                <a:effectLst/>
                <a:uLnTx/>
                <a:uFillTx/>
                <a:latin typeface="Century Gothic" panose="020B0502020202020204"/>
                <a:ea typeface="Tahoma" panose="020B0604030504040204" pitchFamily="34" charset="0"/>
                <a:cs typeface="Tahoma" panose="020B0604030504040204" pitchFamily="34" charset="0"/>
              </a:rPr>
              <a:t>URL: https://azbyka.ru/otechnik/Grigorij_Turskij/istorija-frankov/</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(Дата обращения: 26.09.2022)</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ru-RU" sz="14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a:p>
            <a:pPr marR="0" lvl="0" algn="just" defTabSz="457200" rtl="0" eaLnBrk="1" fontAlgn="auto" latinLnBrk="0" hangingPunct="1">
              <a:lnSpc>
                <a:spcPct val="100000"/>
              </a:lnSpc>
              <a:spcBef>
                <a:spcPts val="0"/>
              </a:spcBef>
              <a:spcAft>
                <a:spcPts val="0"/>
              </a:spcAft>
              <a:buClrTx/>
              <a:buSzTx/>
              <a:tabLst/>
              <a:defRPr/>
            </a:pPr>
            <a:r>
              <a:rPr kumimoji="0" lang="ru-RU" sz="1400" b="0" i="0" u="none" strike="noStrike" kern="1200" cap="none" spc="0" normalizeH="0" baseline="0" noProof="0" dirty="0">
                <a:ln>
                  <a:noFill/>
                </a:ln>
                <a:solidFill>
                  <a:prstClr val="white"/>
                </a:solidFill>
                <a:effectLst/>
                <a:uLnTx/>
                <a:uFillTx/>
                <a:latin typeface="Century Gothic" panose="020B0502020202020204"/>
                <a:ea typeface="Tahoma" panose="020B0604030504040204" pitchFamily="34" charset="0"/>
                <a:cs typeface="Tahoma" panose="020B0604030504040204" pitchFamily="34" charset="0"/>
              </a:rPr>
              <a:t>4.	Дональд М. Никол. Последние столетия Византии, 1261—1453. Нью-Йорк., 1972</a:t>
            </a:r>
          </a:p>
          <a:p>
            <a:pPr marR="0" lvl="0" algn="just" defTabSz="457200" rtl="0" eaLnBrk="1" fontAlgn="auto" latinLnBrk="0" hangingPunct="1">
              <a:lnSpc>
                <a:spcPct val="100000"/>
              </a:lnSpc>
              <a:spcBef>
                <a:spcPts val="0"/>
              </a:spcBef>
              <a:spcAft>
                <a:spcPts val="0"/>
              </a:spcAft>
              <a:buClrTx/>
              <a:buSzTx/>
              <a:tabLst/>
              <a:defRPr/>
            </a:pPr>
            <a:r>
              <a:rPr kumimoji="0" lang="ru-RU" sz="1400" b="0" i="0" u="none" strike="noStrike" kern="1200" cap="none" spc="0" normalizeH="0" baseline="0" noProof="0" dirty="0">
                <a:ln>
                  <a:noFill/>
                </a:ln>
                <a:solidFill>
                  <a:prstClr val="white"/>
                </a:solidFill>
                <a:effectLst/>
                <a:uLnTx/>
                <a:uFillTx/>
                <a:latin typeface="Century Gothic" panose="020B0502020202020204"/>
                <a:ea typeface="Tahoma" panose="020B0604030504040204" pitchFamily="34" charset="0"/>
                <a:cs typeface="Tahoma" panose="020B0604030504040204" pitchFamily="34" charset="0"/>
              </a:rPr>
              <a:t>	</a:t>
            </a:r>
            <a:r>
              <a:rPr kumimoji="0" lang="en-US" sz="1400" b="0" i="0" u="none" strike="noStrike" kern="1200" cap="none" spc="0" normalizeH="0" baseline="0" noProof="0" dirty="0">
                <a:ln>
                  <a:noFill/>
                </a:ln>
                <a:solidFill>
                  <a:prstClr val="white"/>
                </a:solidFill>
                <a:effectLst/>
                <a:uLnTx/>
                <a:uFillTx/>
                <a:latin typeface="Century Gothic" panose="020B0502020202020204"/>
                <a:ea typeface="Tahoma" panose="020B0604030504040204" pitchFamily="34" charset="0"/>
                <a:cs typeface="Tahoma" panose="020B0604030504040204" pitchFamily="34" charset="0"/>
              </a:rPr>
              <a:t>URL: ttps://azbyka.ru/otechnik/Istorija_Tserkvi/istorija-vizantijskoj-imperii-tom1/</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(Дата обращения: 26.09.2022)</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entury Gothic" panose="020B0502020202020204"/>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white"/>
                </a:solidFill>
                <a:effectLst/>
                <a:uLnTx/>
                <a:uFillTx/>
                <a:latin typeface="Century Gothic" panose="020B0502020202020204"/>
                <a:ea typeface="Tahoma" panose="020B0604030504040204" pitchFamily="34" charset="0"/>
                <a:cs typeface="Tahoma" panose="020B0604030504040204" pitchFamily="34" charset="0"/>
              </a:rPr>
              <a:t>5	Зимин А. А. Правда русская. М., 1999</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white"/>
                </a:solidFill>
                <a:effectLst/>
                <a:uLnTx/>
                <a:uFillTx/>
                <a:latin typeface="Century Gothic" panose="020B0502020202020204"/>
                <a:ea typeface="Tahoma" panose="020B0604030504040204" pitchFamily="34" charset="0"/>
                <a:cs typeface="Tahoma" panose="020B0604030504040204" pitchFamily="34" charset="0"/>
              </a:rPr>
              <a:t>	</a:t>
            </a:r>
            <a:r>
              <a:rPr kumimoji="0" lang="en-US" sz="1400" b="0" i="0" u="none" strike="noStrike" kern="1200" cap="none" spc="0" normalizeH="0" baseline="0" noProof="0" dirty="0">
                <a:ln>
                  <a:noFill/>
                </a:ln>
                <a:solidFill>
                  <a:prstClr val="white"/>
                </a:solidFill>
                <a:effectLst/>
                <a:uLnTx/>
                <a:uFillTx/>
                <a:latin typeface="Century Gothic" panose="020B0502020202020204"/>
                <a:ea typeface="Tahoma" panose="020B0604030504040204" pitchFamily="34" charset="0"/>
                <a:cs typeface="Tahoma" panose="020B0604030504040204" pitchFamily="34" charset="0"/>
              </a:rPr>
              <a:t>URL: http://annales.info/rus/zimin/zimpr_01.htm</a:t>
            </a:r>
          </a:p>
          <a:p>
            <a:pPr algn="just">
              <a:defRPr/>
            </a:pPr>
            <a:r>
              <a:rPr kumimoji="0" lang="ru-RU" sz="14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(Дата обращения: 26.09.2022)</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white"/>
                </a:solidFill>
                <a:effectLst/>
                <a:uLnTx/>
                <a:uFillTx/>
                <a:latin typeface="Century Gothic" panose="020B0502020202020204"/>
                <a:ea typeface="Tahoma" panose="020B0604030504040204" pitchFamily="34" charset="0"/>
                <a:cs typeface="Tahoma" panose="020B0604030504040204" pitchFamily="34" charset="0"/>
              </a:rPr>
              <a:t>6	Кривов М.В, Византия и арабы в раннем средневековье, СПб., 2017</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white"/>
                </a:solidFill>
                <a:effectLst/>
                <a:uLnTx/>
                <a:uFillTx/>
                <a:latin typeface="Century Gothic" panose="020B0502020202020204"/>
                <a:ea typeface="Tahoma" panose="020B0604030504040204" pitchFamily="34" charset="0"/>
                <a:cs typeface="Tahoma" panose="020B0604030504040204" pitchFamily="34" charset="0"/>
              </a:rPr>
              <a:t>	URL: https://www.litmir.me/br/?b=649747&amp;p=1</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white"/>
                </a:solidFill>
                <a:effectLst/>
                <a:uLnTx/>
                <a:uFillTx/>
                <a:latin typeface="Century Gothic" panose="020B0502020202020204"/>
                <a:ea typeface="Tahoma" panose="020B0604030504040204" pitchFamily="34" charset="0"/>
                <a:cs typeface="Tahoma" panose="020B0604030504040204" pitchFamily="34" charset="0"/>
              </a:rPr>
              <a:t>	</a:t>
            </a:r>
            <a:r>
              <a:rPr kumimoji="0" lang="ru-RU" sz="14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(Дата обращения: 26.09.2022)</a:t>
            </a:r>
          </a:p>
          <a:p>
            <a:pPr marL="0" marR="0" lvl="0" indent="0" algn="just" defTabSz="457200" rtl="0" eaLnBrk="1" fontAlgn="auto" latinLnBrk="0" hangingPunct="1">
              <a:lnSpc>
                <a:spcPct val="100000"/>
              </a:lnSpc>
              <a:spcBef>
                <a:spcPts val="0"/>
              </a:spcBef>
              <a:spcAft>
                <a:spcPts val="0"/>
              </a:spcAft>
              <a:buClrTx/>
              <a:buSzTx/>
              <a:buFontTx/>
              <a:buNone/>
              <a:tabLst/>
              <a:defRPr/>
            </a:pPr>
            <a:endParaRPr lang="ru-RU" sz="1400" dirty="0">
              <a:solidFill>
                <a:prstClr val="white"/>
              </a:solidFill>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7	</a:t>
            </a:r>
            <a:r>
              <a:rPr kumimoji="0" lang="ru-RU" sz="1400" b="0" i="0" u="none" strike="noStrike" kern="1200" cap="none" spc="0" normalizeH="0" baseline="0" noProof="0" dirty="0" err="1">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Лебек</a:t>
            </a:r>
            <a:r>
              <a:rPr kumimoji="0" lang="ru-RU" sz="14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С. Происхождение франков V – IX века. М., 1993</a:t>
            </a:r>
          </a:p>
          <a:p>
            <a:pPr marL="0" marR="0" lvl="0" indent="0" algn="just" defTabSz="457200" rtl="0" eaLnBrk="1" fontAlgn="auto" latinLnBrk="0" hangingPunct="1">
              <a:lnSpc>
                <a:spcPct val="100000"/>
              </a:lnSpc>
              <a:spcBef>
                <a:spcPts val="0"/>
              </a:spcBef>
              <a:spcAft>
                <a:spcPts val="0"/>
              </a:spcAft>
              <a:buClrTx/>
              <a:buSzTx/>
              <a:buFontTx/>
              <a:buNone/>
              <a:tabLst/>
              <a:defRPr/>
            </a:pPr>
            <a:r>
              <a:rPr lang="ru-RU" sz="1400" dirty="0">
                <a:solidFill>
                  <a:prstClr val="white"/>
                </a:solidFill>
                <a:latin typeface="Tahoma" panose="020B0604030504040204" pitchFamily="34" charset="0"/>
                <a:ea typeface="Tahoma" panose="020B0604030504040204" pitchFamily="34" charset="0"/>
                <a:cs typeface="Tahoma" panose="020B0604030504040204" pitchFamily="34" charset="0"/>
              </a:rPr>
              <a:t>	</a:t>
            </a:r>
            <a:r>
              <a:rPr lang="en-US" sz="1400" dirty="0">
                <a:solidFill>
                  <a:prstClr val="white"/>
                </a:solidFill>
                <a:latin typeface="Tahoma" panose="020B0604030504040204" pitchFamily="34" charset="0"/>
                <a:ea typeface="Tahoma" panose="020B0604030504040204" pitchFamily="34" charset="0"/>
                <a:cs typeface="Tahoma" panose="020B0604030504040204" pitchFamily="34" charset="0"/>
              </a:rPr>
              <a:t>https://royallib.com/book/stefan_lebek/istoriya_frantsii_tom_i_proishogdenie_frankov.html</a:t>
            </a:r>
            <a:endParaRPr lang="ru-RU" sz="1400" dirty="0">
              <a:solidFill>
                <a:prstClr val="white"/>
              </a:solidFill>
              <a:latin typeface="Tahoma" panose="020B0604030504040204" pitchFamily="34" charset="0"/>
              <a:ea typeface="Tahoma" panose="020B0604030504040204" pitchFamily="34" charset="0"/>
              <a:cs typeface="Tahoma" panose="020B0604030504040204" pitchFamily="34" charset="0"/>
            </a:endParaRPr>
          </a:p>
          <a:p>
            <a:pPr algn="just">
              <a:defRPr/>
            </a:pPr>
            <a:r>
              <a:rPr kumimoji="0" lang="ru-RU" sz="14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(Дата обращения: 26.09.2022)</a:t>
            </a:r>
          </a:p>
        </p:txBody>
      </p:sp>
    </p:spTree>
    <p:extLst>
      <p:ext uri="{BB962C8B-B14F-4D97-AF65-F5344CB8AC3E}">
        <p14:creationId xmlns:p14="http://schemas.microsoft.com/office/powerpoint/2010/main" val="1596844481"/>
      </p:ext>
    </p:extLst>
  </p:cSld>
  <p:clrMapOvr>
    <a:masterClrMapping/>
  </p:clrMapOvr>
  <p:transition spd="med">
    <p:pull/>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5"/>
          <p:cNvSpPr txBox="1">
            <a:spLocks noChangeArrowheads="1"/>
          </p:cNvSpPr>
          <p:nvPr/>
        </p:nvSpPr>
        <p:spPr bwMode="auto">
          <a:xfrm>
            <a:off x="1385454" y="3048000"/>
            <a:ext cx="955963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8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hlink"/>
              </a:buClr>
              <a:buFont typeface="Wingdings" panose="05000000000000000000" pitchFamily="2" charset="2"/>
              <a:buChar char="§"/>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har char="–"/>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cs typeface="Arial" panose="020B0604020202020204" pitchFamily="34" charset="0"/>
              </a:defRPr>
            </a:lvl9pPr>
          </a:lstStyle>
          <a:p>
            <a:pPr algn="ctr" eaLnBrk="1" hangingPunct="1">
              <a:spcBef>
                <a:spcPct val="0"/>
              </a:spcBef>
              <a:buClrTx/>
              <a:buSzTx/>
              <a:buFontTx/>
              <a:buNone/>
            </a:pPr>
            <a:r>
              <a:rPr lang="ru-RU" altLang="ru-RU" sz="4400" b="1" dirty="0">
                <a:latin typeface="Times New Roman" panose="02020603050405020304" pitchFamily="18" charset="0"/>
              </a:rPr>
              <a:t>БЛАГОДАРИМ  ЗА  ВНИМАНИЕ!</a:t>
            </a:r>
          </a:p>
        </p:txBody>
      </p:sp>
    </p:spTree>
    <p:extLst>
      <p:ext uri="{BB962C8B-B14F-4D97-AF65-F5344CB8AC3E}">
        <p14:creationId xmlns:p14="http://schemas.microsoft.com/office/powerpoint/2010/main" val="671090841"/>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0"/>
            <a:ext cx="694533" cy="461665"/>
          </a:xfrm>
          <a:prstGeom prst="rect">
            <a:avLst/>
          </a:prstGeom>
          <a:noFill/>
        </p:spPr>
        <p:txBody>
          <a:bodyPr wrap="square" rtlCol="0">
            <a:spAutoFit/>
          </a:bodyPr>
          <a:lstStyle/>
          <a:p>
            <a:pPr algn="ctr"/>
            <a:r>
              <a:rPr lang="ru-RU" sz="2400" dirty="0"/>
              <a:t>5</a:t>
            </a:r>
          </a:p>
        </p:txBody>
      </p:sp>
      <p:sp>
        <p:nvSpPr>
          <p:cNvPr id="2" name="Прямоугольник 1">
            <a:extLst>
              <a:ext uri="{FF2B5EF4-FFF2-40B4-BE49-F238E27FC236}">
                <a16:creationId xmlns:a16="http://schemas.microsoft.com/office/drawing/2014/main" id="{19232D62-BE5A-97DA-93C1-8D79BA0361C3}"/>
              </a:ext>
            </a:extLst>
          </p:cNvPr>
          <p:cNvSpPr/>
          <p:nvPr/>
        </p:nvSpPr>
        <p:spPr>
          <a:xfrm>
            <a:off x="6939403" y="3944499"/>
            <a:ext cx="4819651" cy="373885"/>
          </a:xfrm>
          <a:prstGeom prst="rect">
            <a:avLst/>
          </a:prstGeom>
        </p:spPr>
        <p:txBody>
          <a:bodyPr wrap="square">
            <a:spAutoFit/>
          </a:bodyPr>
          <a:lstStyle/>
          <a:p>
            <a:pPr algn="just">
              <a:lnSpc>
                <a:spcPct val="150000"/>
              </a:lnSpc>
            </a:pPr>
            <a:r>
              <a:rPr kumimoji="0" lang="ru-RU" sz="1400" b="1" i="0" u="none" strike="noStrike" kern="1200" cap="none" spc="0" normalizeH="0" baseline="0" noProof="0" dirty="0">
                <a:ln>
                  <a:noFill/>
                </a:ln>
                <a:solidFill>
                  <a:prstClr val="white"/>
                </a:solidFill>
                <a:effectLst/>
                <a:uLnTx/>
                <a:uFillTx/>
                <a:latin typeface="+mj-lt"/>
                <a:ea typeface="Tahoma" panose="020B0604030504040204" pitchFamily="34" charset="0"/>
                <a:cs typeface="Tahoma" panose="020B0604030504040204" pitchFamily="34" charset="0"/>
              </a:rPr>
              <a:t>Франки зав</a:t>
            </a:r>
            <a:r>
              <a:rPr lang="ru-RU" sz="1400" b="1" dirty="0" err="1">
                <a:solidFill>
                  <a:prstClr val="white"/>
                </a:solidFill>
                <a:latin typeface="+mj-lt"/>
                <a:ea typeface="Tahoma" panose="020B0604030504040204" pitchFamily="34" charset="0"/>
                <a:cs typeface="Tahoma" panose="020B0604030504040204" pitchFamily="34" charset="0"/>
              </a:rPr>
              <a:t>оёвывают</a:t>
            </a:r>
            <a:r>
              <a:rPr lang="ru-RU" sz="1400" b="1" dirty="0">
                <a:solidFill>
                  <a:prstClr val="white"/>
                </a:solidFill>
                <a:latin typeface="+mj-lt"/>
                <a:ea typeface="Tahoma" panose="020B0604030504040204" pitchFamily="34" charset="0"/>
                <a:cs typeface="Tahoma" panose="020B0604030504040204" pitchFamily="34" charset="0"/>
              </a:rPr>
              <a:t> Галлию</a:t>
            </a:r>
            <a:endParaRPr kumimoji="0" lang="ru-RU" sz="1200" b="1" i="0" u="none" strike="noStrike" kern="1200" cap="none" spc="0" normalizeH="0" baseline="0" noProof="0" dirty="0">
              <a:ln>
                <a:noFill/>
              </a:ln>
              <a:solidFill>
                <a:prstClr val="white"/>
              </a:solidFill>
              <a:effectLst/>
              <a:uLnTx/>
              <a:uFillTx/>
              <a:latin typeface="+mj-lt"/>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585D3F43-9D68-F2F5-EDE9-A4A07B28CE56}"/>
              </a:ext>
            </a:extLst>
          </p:cNvPr>
          <p:cNvSpPr txBox="1"/>
          <p:nvPr/>
        </p:nvSpPr>
        <p:spPr>
          <a:xfrm>
            <a:off x="838200" y="-164418"/>
            <a:ext cx="9226062" cy="896079"/>
          </a:xfrm>
          <a:prstGeom prst="rect">
            <a:avLst/>
          </a:prstGeom>
          <a:noFill/>
        </p:spPr>
        <p:txBody>
          <a:bodyPr wrap="square">
            <a:spAutoFit/>
          </a:bodyPr>
          <a:lstStyle/>
          <a:p>
            <a:pPr marL="0" marR="0" lvl="0" indent="0" algn="ctr" defTabSz="457200" rtl="0" eaLnBrk="1" fontAlgn="auto" latinLnBrk="0" hangingPunct="1">
              <a:lnSpc>
                <a:spcPts val="7679"/>
              </a:lnSpc>
              <a:spcBef>
                <a:spcPts val="0"/>
              </a:spcBef>
              <a:spcAft>
                <a:spcPts val="0"/>
              </a:spcAft>
              <a:buClrTx/>
              <a:buSzTx/>
              <a:buFontTx/>
              <a:buNone/>
              <a:tabLst/>
              <a:defRPr/>
            </a:pPr>
            <a:r>
              <a:rPr kumimoji="0" lang="ru-RU"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rPr>
              <a:t>Образование Франкского государства</a:t>
            </a:r>
            <a:endParaRPr kumimoji="0" lang="en-US"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5" name="Picture 5" descr="карта">
            <a:extLst>
              <a:ext uri="{FF2B5EF4-FFF2-40B4-BE49-F238E27FC236}">
                <a16:creationId xmlns:a16="http://schemas.microsoft.com/office/drawing/2014/main" id="{D56871BA-2A40-4FC3-8AE4-A09EC0B3F737}"/>
              </a:ext>
            </a:extLst>
          </p:cNvPr>
          <p:cNvPicPr>
            <a:picLocks noChangeAspect="1" noChangeArrowheads="1"/>
          </p:cNvPicPr>
          <p:nvPr/>
        </p:nvPicPr>
        <p:blipFill>
          <a:blip r:embed="rId2"/>
          <a:srcRect/>
          <a:stretch>
            <a:fillRect/>
          </a:stretch>
        </p:blipFill>
        <p:spPr bwMode="auto">
          <a:xfrm>
            <a:off x="6939402" y="943860"/>
            <a:ext cx="4819650" cy="5256212"/>
          </a:xfrm>
          <a:prstGeom prst="rect">
            <a:avLst/>
          </a:prstGeom>
          <a:noFill/>
          <a:ln w="9525">
            <a:noFill/>
            <a:miter lim="800000"/>
            <a:headEnd/>
            <a:tailEnd/>
          </a:ln>
        </p:spPr>
      </p:pic>
      <p:sp>
        <p:nvSpPr>
          <p:cNvPr id="7" name="TextBox 6">
            <a:extLst>
              <a:ext uri="{FF2B5EF4-FFF2-40B4-BE49-F238E27FC236}">
                <a16:creationId xmlns:a16="http://schemas.microsoft.com/office/drawing/2014/main" id="{E6DA12C0-6C66-452E-988E-52966ABB16F3}"/>
              </a:ext>
            </a:extLst>
          </p:cNvPr>
          <p:cNvSpPr txBox="1"/>
          <p:nvPr/>
        </p:nvSpPr>
        <p:spPr>
          <a:xfrm>
            <a:off x="0" y="752856"/>
            <a:ext cx="6939402" cy="5885011"/>
          </a:xfrm>
          <a:prstGeom prst="rect">
            <a:avLst/>
          </a:prstGeom>
          <a:noFill/>
        </p:spPr>
        <p:txBody>
          <a:bodyPr wrap="square">
            <a:spAutoFit/>
          </a:bodyPr>
          <a:lstStyle/>
          <a:p>
            <a:pPr marL="82296" lvl="0" algn="just" rtl="0">
              <a:lnSpc>
                <a:spcPct val="80000"/>
              </a:lnSpc>
              <a:spcBef>
                <a:spcPts val="0"/>
              </a:spcBef>
              <a:spcAft>
                <a:spcPts val="0"/>
              </a:spcAft>
              <a:buSzPts val="1736"/>
            </a:pPr>
            <a:r>
              <a:rPr lang="ru-RU" dirty="0"/>
              <a:t>На основе сложных вождеств начинают формироваться первые маленькие государства (общины–государства). К середине V в. жившие по Рейну франки (западногерманский народ) объединились в рамках единого королевства с центром в </a:t>
            </a:r>
            <a:r>
              <a:rPr lang="ru-RU" dirty="0" err="1"/>
              <a:t>Кѐльне</a:t>
            </a:r>
            <a:r>
              <a:rPr lang="ru-RU" dirty="0"/>
              <a:t>. В отличие от них, северные франки, которые с IV века получили название салических, в V веке были разделены на многочисленные мелкие княжества, управляемые своими «королями» (лат. </a:t>
            </a:r>
            <a:r>
              <a:rPr lang="ru-RU" dirty="0" err="1"/>
              <a:t>rex</a:t>
            </a:r>
            <a:r>
              <a:rPr lang="ru-RU" dirty="0"/>
              <a:t>), т.е. «большими вождями». </a:t>
            </a:r>
          </a:p>
          <a:p>
            <a:pPr marL="82296" lvl="0" algn="just" rtl="0">
              <a:lnSpc>
                <a:spcPct val="80000"/>
              </a:lnSpc>
              <a:spcBef>
                <a:spcPts val="600"/>
              </a:spcBef>
              <a:spcAft>
                <a:spcPts val="0"/>
              </a:spcAft>
              <a:buSzPts val="1736"/>
            </a:pPr>
            <a:r>
              <a:rPr lang="ru-RU" dirty="0"/>
              <a:t>Так, Хильдерик I (457-481) и его сын Хлодвиг I (в 481-486 гг.) правили маленькой территорией с центром в городке Турне (располагавшимся на территории нынешней Бельгии недалеко от побережья Северного моря).</a:t>
            </a:r>
          </a:p>
          <a:p>
            <a:pPr marL="82296" lvl="0" algn="just" rtl="0">
              <a:lnSpc>
                <a:spcPct val="80000"/>
              </a:lnSpc>
              <a:spcBef>
                <a:spcPts val="600"/>
              </a:spcBef>
              <a:spcAft>
                <a:spcPts val="0"/>
              </a:spcAft>
              <a:buSzPts val="1736"/>
            </a:pPr>
            <a:r>
              <a:rPr lang="ru-RU" dirty="0"/>
              <a:t>Государство франков до VII в. н.э. являлось территорией римской провинции. Вожди франков служили римским наместникам в качестве боевых отрядов, охраняющих границу от нападения враждебных Риму варварских племен. </a:t>
            </a:r>
          </a:p>
          <a:p>
            <a:pPr marL="82296" lvl="0" algn="just" rtl="0">
              <a:lnSpc>
                <a:spcPct val="80000"/>
              </a:lnSpc>
              <a:spcBef>
                <a:spcPts val="600"/>
              </a:spcBef>
              <a:spcAft>
                <a:spcPts val="0"/>
              </a:spcAft>
              <a:buSzPts val="1736"/>
            </a:pPr>
            <a:r>
              <a:rPr lang="ru-RU" dirty="0"/>
              <a:t>В начале VI в. н.э. вождь Хлодвиг (династия Меровингов</a:t>
            </a:r>
            <a:r>
              <a:rPr lang="ru-RU" dirty="0">
                <a:solidFill>
                  <a:srgbClr val="C00000"/>
                </a:solidFill>
              </a:rPr>
              <a:t>)</a:t>
            </a:r>
            <a:r>
              <a:rPr lang="ru-RU" dirty="0"/>
              <a:t> отвоевал большую часть территорий, граничивших с Галлией.  </a:t>
            </a:r>
          </a:p>
          <a:p>
            <a:pPr marL="82296" lvl="0" algn="just" rtl="0">
              <a:lnSpc>
                <a:spcPct val="80000"/>
              </a:lnSpc>
              <a:spcBef>
                <a:spcPts val="600"/>
              </a:spcBef>
              <a:spcAft>
                <a:spcPts val="0"/>
              </a:spcAft>
              <a:buSzPts val="1736"/>
            </a:pPr>
            <a:r>
              <a:rPr lang="ru-RU" dirty="0"/>
              <a:t>Четверо сыновей Хлодвига продолжили расширение границ своего государства и к 533 г. государство приобрело размеры и основные черты собственной политической организации. </a:t>
            </a:r>
          </a:p>
        </p:txBody>
      </p:sp>
      <p:sp>
        <p:nvSpPr>
          <p:cNvPr id="8" name="TextBox 7">
            <a:extLst>
              <a:ext uri="{FF2B5EF4-FFF2-40B4-BE49-F238E27FC236}">
                <a16:creationId xmlns:a16="http://schemas.microsoft.com/office/drawing/2014/main" id="{BD2446BB-E8FF-4987-92DD-4848A3AAD3B0}"/>
              </a:ext>
            </a:extLst>
          </p:cNvPr>
          <p:cNvSpPr txBox="1"/>
          <p:nvPr/>
        </p:nvSpPr>
        <p:spPr>
          <a:xfrm>
            <a:off x="6939402" y="6221267"/>
            <a:ext cx="4819650" cy="584775"/>
          </a:xfrm>
          <a:prstGeom prst="rect">
            <a:avLst/>
          </a:prstGeom>
          <a:noFill/>
        </p:spPr>
        <p:txBody>
          <a:bodyPr wrap="square">
            <a:spAutoFit/>
          </a:bodyPr>
          <a:lstStyle/>
          <a:p>
            <a:pPr marL="82296" lvl="0" algn="ctr" rtl="0">
              <a:lnSpc>
                <a:spcPct val="80000"/>
              </a:lnSpc>
              <a:spcBef>
                <a:spcPts val="0"/>
              </a:spcBef>
              <a:spcAft>
                <a:spcPts val="0"/>
              </a:spcAft>
              <a:buSzPts val="1736"/>
            </a:pPr>
            <a:r>
              <a:rPr lang="ru-RU" sz="2000" dirty="0"/>
              <a:t>Рисунок 1 – образование Франкского государства</a:t>
            </a:r>
          </a:p>
        </p:txBody>
      </p:sp>
    </p:spTree>
    <p:extLst>
      <p:ext uri="{BB962C8B-B14F-4D97-AF65-F5344CB8AC3E}">
        <p14:creationId xmlns:p14="http://schemas.microsoft.com/office/powerpoint/2010/main" val="1792318017"/>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0"/>
            <a:ext cx="694533" cy="461665"/>
          </a:xfrm>
          <a:prstGeom prst="rect">
            <a:avLst/>
          </a:prstGeom>
          <a:noFill/>
        </p:spPr>
        <p:txBody>
          <a:bodyPr wrap="square" rtlCol="0">
            <a:spAutoFit/>
          </a:bodyPr>
          <a:lstStyle/>
          <a:p>
            <a:pPr algn="ctr"/>
            <a:r>
              <a:rPr lang="ru-RU" sz="2400" dirty="0"/>
              <a:t>6</a:t>
            </a:r>
          </a:p>
        </p:txBody>
      </p:sp>
      <p:sp>
        <p:nvSpPr>
          <p:cNvPr id="2" name="Прямоугольник 1">
            <a:extLst>
              <a:ext uri="{FF2B5EF4-FFF2-40B4-BE49-F238E27FC236}">
                <a16:creationId xmlns:a16="http://schemas.microsoft.com/office/drawing/2014/main" id="{19232D62-BE5A-97DA-93C1-8D79BA0361C3}"/>
              </a:ext>
            </a:extLst>
          </p:cNvPr>
          <p:cNvSpPr/>
          <p:nvPr/>
        </p:nvSpPr>
        <p:spPr>
          <a:xfrm>
            <a:off x="182496" y="1151667"/>
            <a:ext cx="11653904" cy="5693866"/>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ru-RU" sz="2800" b="0" i="0" u="none" strike="noStrike" kern="1200" cap="none" spc="0" normalizeH="0" baseline="0" noProof="0" dirty="0">
                <a:ln>
                  <a:noFill/>
                </a:ln>
                <a:solidFill>
                  <a:prstClr val="white"/>
                </a:solidFill>
                <a:effectLst/>
                <a:uLnTx/>
                <a:uFillTx/>
                <a:latin typeface="Century Gothic" panose="020B0502020202020204"/>
                <a:ea typeface="+mn-ea"/>
                <a:cs typeface="+mn-cs"/>
              </a:rPr>
              <a:t>	Свободный человек – франк - самостоятельно владел пахотной и прочей землёй, пользовался значительными правами, был связан с общинной организацией соседской общины марки, предоставлявшей ему свою защиту.</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ru-RU" sz="2800" b="0" i="0" u="none" strike="noStrike" kern="1200" cap="none" spc="0" normalizeH="0" baseline="0" noProof="0" dirty="0">
                <a:ln>
                  <a:noFill/>
                </a:ln>
                <a:solidFill>
                  <a:prstClr val="white"/>
                </a:solidFill>
                <a:effectLst/>
                <a:uLnTx/>
                <a:uFillTx/>
                <a:latin typeface="Century Gothic" panose="020B0502020202020204"/>
                <a:ea typeface="+mn-ea"/>
                <a:cs typeface="+mn-cs"/>
              </a:rPr>
              <a:t>	В древности гражданами могли быть только члены общины (общинники). Чтобы быть общинником, нужно было иметь в собственности землю, т.е. быть собственником земли. </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ru-RU" sz="2800" b="0" i="0" u="none" strike="noStrike" kern="1200" cap="none" spc="0" normalizeH="0" baseline="0" noProof="0" dirty="0">
                <a:ln>
                  <a:noFill/>
                </a:ln>
                <a:solidFill>
                  <a:prstClr val="white"/>
                </a:solidFill>
                <a:effectLst/>
                <a:uLnTx/>
                <a:uFillTx/>
                <a:latin typeface="Century Gothic" panose="020B0502020202020204"/>
                <a:ea typeface="+mn-ea"/>
                <a:cs typeface="+mn-cs"/>
              </a:rPr>
              <a:t>	Франки жили общинами, которые назывались марки. </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ru-RU" sz="2800" b="0" i="0" u="none" strike="noStrike" kern="1200" cap="none" spc="0" normalizeH="0" baseline="0" noProof="0" dirty="0">
                <a:ln>
                  <a:noFill/>
                </a:ln>
                <a:solidFill>
                  <a:prstClr val="white"/>
                </a:solidFill>
                <a:effectLst/>
                <a:uLnTx/>
                <a:uFillTx/>
                <a:latin typeface="Century Gothic" panose="020B0502020202020204"/>
                <a:ea typeface="+mn-ea"/>
                <a:cs typeface="+mn-cs"/>
              </a:rPr>
              <a:t>	Полусвободное население (обедневшие общинники)  – литы.  </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ru-RU" sz="2800" b="0" i="0" u="none" strike="noStrike" kern="1200" cap="none" spc="0" normalizeH="0" baseline="0" noProof="0" dirty="0">
                <a:ln>
                  <a:noFill/>
                </a:ln>
                <a:solidFill>
                  <a:prstClr val="white"/>
                </a:solidFill>
                <a:effectLst/>
                <a:uLnTx/>
                <a:uFillTx/>
                <a:latin typeface="Century Gothic" panose="020B0502020202020204"/>
                <a:ea typeface="+mn-ea"/>
                <a:cs typeface="+mn-cs"/>
              </a:rPr>
              <a:t>	Знать франков складывалась из короля и его родственников, дружинников короля, наследников римской аристократии. </a:t>
            </a:r>
          </a:p>
        </p:txBody>
      </p:sp>
      <p:sp>
        <p:nvSpPr>
          <p:cNvPr id="6" name="TextBox 5">
            <a:extLst>
              <a:ext uri="{FF2B5EF4-FFF2-40B4-BE49-F238E27FC236}">
                <a16:creationId xmlns:a16="http://schemas.microsoft.com/office/drawing/2014/main" id="{585D3F43-9D68-F2F5-EDE9-A4A07B28CE56}"/>
              </a:ext>
            </a:extLst>
          </p:cNvPr>
          <p:cNvSpPr txBox="1"/>
          <p:nvPr/>
        </p:nvSpPr>
        <p:spPr>
          <a:xfrm>
            <a:off x="-181706" y="-164418"/>
            <a:ext cx="10615246" cy="896079"/>
          </a:xfrm>
          <a:prstGeom prst="rect">
            <a:avLst/>
          </a:prstGeom>
          <a:noFill/>
        </p:spPr>
        <p:txBody>
          <a:bodyPr wrap="square">
            <a:spAutoFit/>
          </a:bodyPr>
          <a:lstStyle/>
          <a:p>
            <a:pPr marL="0" marR="0" lvl="0" indent="0" algn="ctr" defTabSz="457200" rtl="0" eaLnBrk="1" fontAlgn="auto" latinLnBrk="0" hangingPunct="1">
              <a:lnSpc>
                <a:spcPts val="7679"/>
              </a:lnSpc>
              <a:spcBef>
                <a:spcPts val="0"/>
              </a:spcBef>
              <a:spcAft>
                <a:spcPts val="0"/>
              </a:spcAft>
              <a:buClrTx/>
              <a:buSzTx/>
              <a:buFontTx/>
              <a:buNone/>
              <a:tabLst/>
              <a:defRPr/>
            </a:pPr>
            <a:r>
              <a:rPr kumimoji="0" lang="ru-RU"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rPr>
              <a:t>Характеристика общественного строя</a:t>
            </a:r>
          </a:p>
        </p:txBody>
      </p:sp>
    </p:spTree>
    <p:extLst>
      <p:ext uri="{BB962C8B-B14F-4D97-AF65-F5344CB8AC3E}">
        <p14:creationId xmlns:p14="http://schemas.microsoft.com/office/powerpoint/2010/main" val="1176616831"/>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0"/>
            <a:ext cx="694533" cy="461665"/>
          </a:xfrm>
          <a:prstGeom prst="rect">
            <a:avLst/>
          </a:prstGeom>
          <a:noFill/>
        </p:spPr>
        <p:txBody>
          <a:bodyPr wrap="square" rtlCol="0">
            <a:spAutoFit/>
          </a:bodyPr>
          <a:lstStyle/>
          <a:p>
            <a:pPr algn="ctr"/>
            <a:r>
              <a:rPr lang="ru-RU" sz="2400" dirty="0"/>
              <a:t>7</a:t>
            </a:r>
          </a:p>
        </p:txBody>
      </p:sp>
      <p:sp>
        <p:nvSpPr>
          <p:cNvPr id="2" name="Прямоугольник 1">
            <a:extLst>
              <a:ext uri="{FF2B5EF4-FFF2-40B4-BE49-F238E27FC236}">
                <a16:creationId xmlns:a16="http://schemas.microsoft.com/office/drawing/2014/main" id="{19232D62-BE5A-97DA-93C1-8D79BA0361C3}"/>
              </a:ext>
            </a:extLst>
          </p:cNvPr>
          <p:cNvSpPr/>
          <p:nvPr/>
        </p:nvSpPr>
        <p:spPr>
          <a:xfrm>
            <a:off x="182496" y="1151667"/>
            <a:ext cx="11636971" cy="4524315"/>
          </a:xfrm>
          <a:prstGeom prst="rect">
            <a:avLst/>
          </a:prstGeom>
        </p:spPr>
        <p:txBody>
          <a:bodyPr wrap="square">
            <a:spAutoFit/>
          </a:bodyPr>
          <a:lstStyle/>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2400" b="0" i="0" u="none" strike="noStrike" kern="1200" cap="none" spc="0" normalizeH="0" baseline="0" noProof="0" dirty="0">
                <a:ln>
                  <a:noFill/>
                </a:ln>
                <a:solidFill>
                  <a:prstClr val="white"/>
                </a:solidFill>
                <a:effectLst/>
                <a:uLnTx/>
                <a:uFillTx/>
                <a:latin typeface="Century Gothic" panose="020B0502020202020204" pitchFamily="34" charset="0"/>
              </a:rPr>
              <a:t>Франкский король был выходцем из народа и до последнего в праве франков покушение на короля каралось штрафом, как и за любого другого общинника. </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ru-RU" sz="2400" b="0" i="0" u="none" strike="noStrike" kern="1200" cap="none" spc="0" normalizeH="0" baseline="0" noProof="0" dirty="0">
              <a:ln>
                <a:noFill/>
              </a:ln>
              <a:solidFill>
                <a:prstClr val="white"/>
              </a:solidFill>
              <a:effectLst/>
              <a:uLnTx/>
              <a:uFillTx/>
              <a:latin typeface="Century Gothic" panose="020B0502020202020204" pitchFamily="34" charset="0"/>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2400" b="0" i="0" u="none" strike="noStrike" kern="1200" cap="none" spc="0" normalizeH="0" baseline="0" noProof="0" dirty="0">
                <a:ln>
                  <a:noFill/>
                </a:ln>
                <a:solidFill>
                  <a:prstClr val="white"/>
                </a:solidFill>
                <a:effectLst/>
                <a:uLnTx/>
                <a:uFillTx/>
                <a:latin typeface="Century Gothic" panose="020B0502020202020204" pitchFamily="34" charset="0"/>
              </a:rPr>
              <a:t>Король был военачальником, представителем правосудия, обеспечивал внутренний и внешний мир, осуществлял опеку над политически несовершеннолетними.</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ru-RU" sz="2400" b="0" i="0" u="none" strike="noStrike" kern="1200" cap="none" spc="0" normalizeH="0" baseline="0" noProof="0" dirty="0">
              <a:ln>
                <a:noFill/>
              </a:ln>
              <a:solidFill>
                <a:prstClr val="white"/>
              </a:solidFill>
              <a:effectLst/>
              <a:uLnTx/>
              <a:uFillTx/>
              <a:latin typeface="Century Gothic" panose="020B0502020202020204" pitchFamily="34" charset="0"/>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2400" b="0" i="0" u="none" strike="noStrike" kern="1200" cap="none" spc="0" normalizeH="0" baseline="0" noProof="0" dirty="0">
                <a:ln>
                  <a:noFill/>
                </a:ln>
                <a:solidFill>
                  <a:prstClr val="white"/>
                </a:solidFill>
                <a:effectLst/>
                <a:uLnTx/>
                <a:uFillTx/>
                <a:latin typeface="Century Gothic" panose="020B0502020202020204" pitchFamily="34" charset="0"/>
              </a:rPr>
              <a:t>В 496 г. Хлодвиг крестился вместе с 3000 своих </a:t>
            </a:r>
            <a:r>
              <a:rPr kumimoji="0" lang="ru-RU" sz="2400" b="0" i="0" u="none" strike="noStrike" kern="1200" cap="none" spc="0" normalizeH="0" baseline="0" noProof="0" dirty="0" err="1">
                <a:ln>
                  <a:noFill/>
                </a:ln>
                <a:solidFill>
                  <a:prstClr val="white"/>
                </a:solidFill>
                <a:effectLst/>
                <a:uLnTx/>
                <a:uFillTx/>
                <a:latin typeface="Century Gothic" panose="020B0502020202020204" pitchFamily="34" charset="0"/>
              </a:rPr>
              <a:t>войнов</a:t>
            </a:r>
            <a:r>
              <a:rPr kumimoji="0" lang="ru-RU" sz="2400" b="0" i="0" u="none" strike="noStrike" kern="1200" cap="none" spc="0" normalizeH="0" baseline="0" noProof="0" dirty="0">
                <a:ln>
                  <a:noFill/>
                </a:ln>
                <a:solidFill>
                  <a:prstClr val="white"/>
                </a:solidFill>
                <a:effectLst/>
                <a:uLnTx/>
                <a:uFillTx/>
                <a:latin typeface="Century Gothic" panose="020B0502020202020204" pitchFamily="34" charset="0"/>
              </a:rPr>
              <a:t>. </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ru-RU" sz="2400" b="0" i="0" u="none" strike="noStrike" kern="1200" cap="none" spc="0" normalizeH="0" baseline="0" noProof="0" dirty="0">
              <a:ln>
                <a:noFill/>
              </a:ln>
              <a:solidFill>
                <a:prstClr val="white"/>
              </a:solidFill>
              <a:effectLst/>
              <a:uLnTx/>
              <a:uFillTx/>
              <a:latin typeface="Century Gothic" panose="020B0502020202020204" pitchFamily="34" charset="0"/>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u-RU" sz="2400" b="0" i="0" u="none" strike="noStrike" kern="1200" cap="none" spc="0" normalizeH="0" baseline="0" noProof="0" dirty="0">
                <a:ln>
                  <a:noFill/>
                </a:ln>
                <a:solidFill>
                  <a:prstClr val="white"/>
                </a:solidFill>
                <a:effectLst/>
                <a:uLnTx/>
                <a:uFillTx/>
                <a:latin typeface="Century Gothic" panose="020B0502020202020204" pitchFamily="34" charset="0"/>
              </a:rPr>
              <a:t>С VI в. компетенция франкского короля расширяется за счет права, данного римлянами, собирать налоги и конфисковывать имущество. </a:t>
            </a:r>
          </a:p>
        </p:txBody>
      </p:sp>
      <p:sp>
        <p:nvSpPr>
          <p:cNvPr id="6" name="TextBox 5">
            <a:extLst>
              <a:ext uri="{FF2B5EF4-FFF2-40B4-BE49-F238E27FC236}">
                <a16:creationId xmlns:a16="http://schemas.microsoft.com/office/drawing/2014/main" id="{585D3F43-9D68-F2F5-EDE9-A4A07B28CE56}"/>
              </a:ext>
            </a:extLst>
          </p:cNvPr>
          <p:cNvSpPr txBox="1"/>
          <p:nvPr/>
        </p:nvSpPr>
        <p:spPr>
          <a:xfrm>
            <a:off x="0" y="-164418"/>
            <a:ext cx="10433540" cy="906658"/>
          </a:xfrm>
          <a:prstGeom prst="rect">
            <a:avLst/>
          </a:prstGeom>
          <a:noFill/>
        </p:spPr>
        <p:txBody>
          <a:bodyPr wrap="square">
            <a:spAutoFit/>
          </a:bodyPr>
          <a:lstStyle/>
          <a:p>
            <a:pPr marL="0" marR="0" lvl="0" indent="0" algn="ctr" defTabSz="457200" rtl="0" eaLnBrk="1" fontAlgn="auto" latinLnBrk="0" hangingPunct="1">
              <a:lnSpc>
                <a:spcPts val="7679"/>
              </a:lnSpc>
              <a:spcBef>
                <a:spcPts val="0"/>
              </a:spcBef>
              <a:spcAft>
                <a:spcPts val="0"/>
              </a:spcAft>
              <a:buClrTx/>
              <a:buSzTx/>
              <a:buFontTx/>
              <a:buNone/>
              <a:tabLst/>
              <a:defRPr/>
            </a:pPr>
            <a:r>
              <a:rPr kumimoji="0" lang="ru-RU"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rPr>
              <a:t>Характеристика государственного строя франков</a:t>
            </a:r>
            <a:endParaRPr kumimoji="0" lang="en-US"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46177019"/>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0"/>
            <a:ext cx="694533" cy="461665"/>
          </a:xfrm>
          <a:prstGeom prst="rect">
            <a:avLst/>
          </a:prstGeom>
          <a:noFill/>
        </p:spPr>
        <p:txBody>
          <a:bodyPr wrap="square" rtlCol="0">
            <a:spAutoFit/>
          </a:bodyPr>
          <a:lstStyle/>
          <a:p>
            <a:pPr algn="ctr"/>
            <a:r>
              <a:rPr lang="ru-RU" sz="2400" dirty="0"/>
              <a:t>8</a:t>
            </a:r>
          </a:p>
        </p:txBody>
      </p:sp>
      <p:sp>
        <p:nvSpPr>
          <p:cNvPr id="2" name="Прямоугольник 1">
            <a:extLst>
              <a:ext uri="{FF2B5EF4-FFF2-40B4-BE49-F238E27FC236}">
                <a16:creationId xmlns:a16="http://schemas.microsoft.com/office/drawing/2014/main" id="{19232D62-BE5A-97DA-93C1-8D79BA0361C3}"/>
              </a:ext>
            </a:extLst>
          </p:cNvPr>
          <p:cNvSpPr/>
          <p:nvPr/>
        </p:nvSpPr>
        <p:spPr>
          <a:xfrm>
            <a:off x="182496" y="1151667"/>
            <a:ext cx="11636971" cy="5562100"/>
          </a:xfrm>
          <a:prstGeom prst="rect">
            <a:avLst/>
          </a:prstGeom>
        </p:spPr>
        <p:txBody>
          <a:bodyPr wrap="square">
            <a:spAutoFit/>
          </a:bodyPr>
          <a:lstStyle/>
          <a:p>
            <a:pPr marL="171450" marR="0" lvl="0" indent="-1714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ru-RU" sz="2400" b="0" i="0" u="none" strike="noStrike" kern="1200" cap="none" spc="0" normalizeH="0" baseline="0" noProof="0" dirty="0">
                <a:ln>
                  <a:noFill/>
                </a:ln>
                <a:solidFill>
                  <a:prstClr val="white"/>
                </a:solidFill>
                <a:effectLst/>
                <a:uLnTx/>
                <a:uFillTx/>
                <a:latin typeface="Century Gothic" panose="020B0502020202020204" pitchFamily="34" charset="0"/>
                <a:ea typeface="Tahoma" panose="020B0604030504040204" pitchFamily="34" charset="0"/>
                <a:cs typeface="Tahoma" panose="020B0604030504040204" pitchFamily="34" charset="0"/>
              </a:rPr>
              <a:t>Постепенно рядом с королём франков укрепляется фигура майордома – управляющего дворцовым хозяйством.</a:t>
            </a:r>
          </a:p>
          <a:p>
            <a:pPr marL="171450" marR="0" lvl="0" indent="-1714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ru-RU" sz="2400" b="0" i="0" u="none" strike="noStrike" kern="1200" cap="none" spc="0" normalizeH="0" baseline="0" noProof="0" dirty="0">
              <a:ln>
                <a:noFill/>
              </a:ln>
              <a:solidFill>
                <a:prstClr val="white"/>
              </a:solidFill>
              <a:effectLst/>
              <a:uLnTx/>
              <a:uFillTx/>
              <a:latin typeface="Century Gothic" panose="020B0502020202020204" pitchFamily="34" charset="0"/>
              <a:ea typeface="Tahoma" panose="020B0604030504040204" pitchFamily="34" charset="0"/>
              <a:cs typeface="Tahoma" panose="020B0604030504040204" pitchFamily="34" charset="0"/>
            </a:endParaRPr>
          </a:p>
          <a:p>
            <a:pPr marL="171450" marR="0" lvl="0" indent="-1714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ru-RU" sz="2400" b="0" i="0" u="none" strike="noStrike" kern="1200" cap="none" spc="0" normalizeH="0" baseline="0" noProof="0" dirty="0">
                <a:ln>
                  <a:noFill/>
                </a:ln>
                <a:solidFill>
                  <a:prstClr val="white"/>
                </a:solidFill>
                <a:effectLst/>
                <a:uLnTx/>
                <a:uFillTx/>
                <a:latin typeface="Century Gothic" panose="020B0502020202020204" pitchFamily="34" charset="0"/>
                <a:ea typeface="Tahoma" panose="020B0604030504040204" pitchFamily="34" charset="0"/>
                <a:cs typeface="Tahoma" panose="020B0604030504040204" pitchFamily="34" charset="0"/>
              </a:rPr>
              <a:t>Майордом Карл </a:t>
            </a:r>
            <a:r>
              <a:rPr kumimoji="0" lang="ru-RU" sz="2400" b="0" i="0" u="none" strike="noStrike" kern="1200" cap="none" spc="0" normalizeH="0" baseline="0" noProof="0" dirty="0" err="1">
                <a:ln>
                  <a:noFill/>
                </a:ln>
                <a:solidFill>
                  <a:prstClr val="white"/>
                </a:solidFill>
                <a:effectLst/>
                <a:uLnTx/>
                <a:uFillTx/>
                <a:latin typeface="Century Gothic" panose="020B0502020202020204" pitchFamily="34" charset="0"/>
                <a:ea typeface="Tahoma" panose="020B0604030504040204" pitchFamily="34" charset="0"/>
                <a:cs typeface="Tahoma" panose="020B0604030504040204" pitchFamily="34" charset="0"/>
              </a:rPr>
              <a:t>Мартелл</a:t>
            </a:r>
            <a:r>
              <a:rPr kumimoji="0" lang="ru-RU" sz="2400" b="0" i="0" u="none" strike="noStrike" kern="1200" cap="none" spc="0" normalizeH="0" baseline="0" noProof="0" dirty="0">
                <a:ln>
                  <a:noFill/>
                </a:ln>
                <a:solidFill>
                  <a:prstClr val="white"/>
                </a:solidFill>
                <a:effectLst/>
                <a:uLnTx/>
                <a:uFillTx/>
                <a:latin typeface="Century Gothic" panose="020B0502020202020204" pitchFamily="34" charset="0"/>
                <a:ea typeface="Tahoma" panose="020B0604030504040204" pitchFamily="34" charset="0"/>
                <a:cs typeface="Tahoma" panose="020B0604030504040204" pitchFamily="34" charset="0"/>
              </a:rPr>
              <a:t> (правил в 715 – 741 гг.)  провёл </a:t>
            </a:r>
            <a:r>
              <a:rPr kumimoji="0" lang="ru-RU" sz="2400" b="0" i="0" u="none" strike="noStrike" kern="1200" cap="none" spc="0" normalizeH="0" baseline="0" noProof="0" dirty="0" err="1">
                <a:ln>
                  <a:noFill/>
                </a:ln>
                <a:solidFill>
                  <a:prstClr val="white"/>
                </a:solidFill>
                <a:effectLst/>
                <a:uLnTx/>
                <a:uFillTx/>
                <a:latin typeface="Century Gothic" panose="020B0502020202020204" pitchFamily="34" charset="0"/>
                <a:ea typeface="Tahoma" panose="020B0604030504040204" pitchFamily="34" charset="0"/>
                <a:cs typeface="Tahoma" panose="020B0604030504040204" pitchFamily="34" charset="0"/>
              </a:rPr>
              <a:t>бенефициальную</a:t>
            </a:r>
            <a:r>
              <a:rPr kumimoji="0" lang="ru-RU" sz="2400" b="0" i="0" u="none" strike="noStrike" kern="1200" cap="none" spc="0" normalizeH="0" baseline="0" noProof="0" dirty="0">
                <a:ln>
                  <a:noFill/>
                </a:ln>
                <a:solidFill>
                  <a:prstClr val="white"/>
                </a:solidFill>
                <a:effectLst/>
                <a:uLnTx/>
                <a:uFillTx/>
                <a:latin typeface="Century Gothic" panose="020B0502020202020204" pitchFamily="34" charset="0"/>
                <a:ea typeface="Tahoma" panose="020B0604030504040204" pitchFamily="34" charset="0"/>
                <a:cs typeface="Tahoma" panose="020B0604030504040204" pitchFamily="34" charset="0"/>
              </a:rPr>
              <a:t> реформу (от слова бенефиций – земельное держание). Земельный надел теперь выдавался только за службу и на время неё. С него начинается династия Каролингов.</a:t>
            </a:r>
          </a:p>
          <a:p>
            <a:pPr marL="171450" marR="0" lvl="0" indent="-1714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ru-RU" sz="2400" b="0" i="0" u="none" strike="noStrike" kern="1200" cap="none" spc="0" normalizeH="0" baseline="0" noProof="0" dirty="0">
              <a:ln>
                <a:noFill/>
              </a:ln>
              <a:solidFill>
                <a:prstClr val="white"/>
              </a:solidFill>
              <a:effectLst/>
              <a:uLnTx/>
              <a:uFillTx/>
              <a:latin typeface="Century Gothic" panose="020B0502020202020204" pitchFamily="34" charset="0"/>
              <a:ea typeface="Tahoma" panose="020B0604030504040204" pitchFamily="34" charset="0"/>
              <a:cs typeface="Tahoma" panose="020B0604030504040204" pitchFamily="34" charset="0"/>
            </a:endParaRPr>
          </a:p>
          <a:p>
            <a:pPr marL="171450" marR="0" lvl="0" indent="-1714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ru-RU" sz="2400" b="0" i="0" u="none" strike="noStrike" kern="1200" cap="none" spc="0" normalizeH="0" baseline="0" noProof="0" dirty="0">
                <a:ln>
                  <a:noFill/>
                </a:ln>
                <a:solidFill>
                  <a:prstClr val="white"/>
                </a:solidFill>
                <a:effectLst/>
                <a:uLnTx/>
                <a:uFillTx/>
                <a:latin typeface="Century Gothic" panose="020B0502020202020204" pitchFamily="34" charset="0"/>
                <a:ea typeface="Tahoma" panose="020B0604030504040204" pitchFamily="34" charset="0"/>
                <a:cs typeface="Tahoma" panose="020B0604030504040204" pitchFamily="34" charset="0"/>
              </a:rPr>
              <a:t>Сын Карла Мартелла – Пипин Короткий провозгласил себя в 751 г. королём Франкского государства. </a:t>
            </a:r>
          </a:p>
        </p:txBody>
      </p:sp>
      <p:sp>
        <p:nvSpPr>
          <p:cNvPr id="6" name="TextBox 5">
            <a:extLst>
              <a:ext uri="{FF2B5EF4-FFF2-40B4-BE49-F238E27FC236}">
                <a16:creationId xmlns:a16="http://schemas.microsoft.com/office/drawing/2014/main" id="{585D3F43-9D68-F2F5-EDE9-A4A07B28CE56}"/>
              </a:ext>
            </a:extLst>
          </p:cNvPr>
          <p:cNvSpPr txBox="1"/>
          <p:nvPr/>
        </p:nvSpPr>
        <p:spPr>
          <a:xfrm>
            <a:off x="0" y="-164418"/>
            <a:ext cx="10433540" cy="1883529"/>
          </a:xfrm>
          <a:prstGeom prst="rect">
            <a:avLst/>
          </a:prstGeom>
          <a:noFill/>
        </p:spPr>
        <p:txBody>
          <a:bodyPr wrap="square">
            <a:spAutoFit/>
          </a:bodyPr>
          <a:lstStyle/>
          <a:p>
            <a:pPr algn="ctr">
              <a:lnSpc>
                <a:spcPts val="7679"/>
              </a:lnSpc>
              <a:defRPr/>
            </a:pP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Реформы Карла Мартелла</a:t>
            </a:r>
          </a:p>
          <a:p>
            <a:pPr marL="0" marR="0" lvl="0" indent="0" algn="ctr" defTabSz="457200" rtl="0" eaLnBrk="1" fontAlgn="auto" latinLnBrk="0" hangingPunct="1">
              <a:lnSpc>
                <a:spcPts val="7679"/>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20392937"/>
      </p:ext>
    </p:extLst>
  </p:cSld>
  <p:clrMapOvr>
    <a:masterClrMapping/>
  </p:clrMapOvr>
  <p:transition spd="med">
    <p:pull/>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Ион">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docProps/app.xml><?xml version="1.0" encoding="utf-8"?>
<Properties xmlns="http://schemas.openxmlformats.org/officeDocument/2006/extended-properties" xmlns:vt="http://schemas.openxmlformats.org/officeDocument/2006/docPropsVTypes">
  <Template>Ion</Template>
  <TotalTime>1048</TotalTime>
  <Words>8093</Words>
  <Application>Microsoft Office PowerPoint</Application>
  <PresentationFormat>Широкоэкранный</PresentationFormat>
  <Paragraphs>466</Paragraphs>
  <Slides>59</Slides>
  <Notes>0</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59</vt:i4>
      </vt:variant>
    </vt:vector>
  </HeadingPairs>
  <TitlesOfParts>
    <vt:vector size="66" baseType="lpstr">
      <vt:lpstr>Arial</vt:lpstr>
      <vt:lpstr>Century Gothic</vt:lpstr>
      <vt:lpstr>Tahoma</vt:lpstr>
      <vt:lpstr>Times New Roman</vt:lpstr>
      <vt:lpstr>Wingdings</vt:lpstr>
      <vt:lpstr>Wingdings 3</vt:lpstr>
      <vt:lpstr>Ион</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SPecialiST RePack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Учетная запись Майкрософт</dc:creator>
  <cp:lastModifiedBy>Чпокус Фокус</cp:lastModifiedBy>
  <cp:revision>103</cp:revision>
  <dcterms:created xsi:type="dcterms:W3CDTF">2022-10-27T16:31:09Z</dcterms:created>
  <dcterms:modified xsi:type="dcterms:W3CDTF">2022-11-26T19:18:20Z</dcterms:modified>
</cp:coreProperties>
</file>